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3"/>
  </p:notesMasterIdLst>
  <p:sldIdLst>
    <p:sldId id="256" r:id="rId2"/>
    <p:sldId id="284" r:id="rId3"/>
    <p:sldId id="268" r:id="rId4"/>
    <p:sldId id="297" r:id="rId5"/>
    <p:sldId id="269" r:id="rId6"/>
    <p:sldId id="290" r:id="rId7"/>
    <p:sldId id="281" r:id="rId8"/>
    <p:sldId id="298" r:id="rId9"/>
    <p:sldId id="275" r:id="rId10"/>
    <p:sldId id="276" r:id="rId11"/>
    <p:sldId id="294" r:id="rId12"/>
    <p:sldId id="270" r:id="rId13"/>
    <p:sldId id="292" r:id="rId14"/>
    <p:sldId id="300" r:id="rId15"/>
    <p:sldId id="257" r:id="rId16"/>
    <p:sldId id="258" r:id="rId17"/>
    <p:sldId id="296" r:id="rId18"/>
    <p:sldId id="293" r:id="rId19"/>
    <p:sldId id="278" r:id="rId20"/>
    <p:sldId id="287" r:id="rId21"/>
    <p:sldId id="285" r:id="rId22"/>
    <p:sldId id="280" r:id="rId23"/>
    <p:sldId id="264" r:id="rId24"/>
    <p:sldId id="267" r:id="rId25"/>
    <p:sldId id="271" r:id="rId26"/>
    <p:sldId id="272" r:id="rId27"/>
    <p:sldId id="274" r:id="rId28"/>
    <p:sldId id="288" r:id="rId29"/>
    <p:sldId id="282" r:id="rId30"/>
    <p:sldId id="295" r:id="rId31"/>
    <p:sldId id="291" r:id="rId3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7" d="100"/>
          <a:sy n="77" d="100"/>
        </p:scale>
        <p:origin x="-9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5697941-2A6D-49FB-A0D9-74667D2D5C24}" type="datetimeFigureOut">
              <a:rPr lang="ar-IQ" smtClean="0"/>
              <a:pPr/>
              <a:t>30/01/1436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26E18C-0EAB-4B93-84C8-72B9D6FB2CF8}"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A126E18C-0EAB-4B93-84C8-72B9D6FB2CF8}" type="slidenum">
              <a:rPr lang="ar-IQ" smtClean="0"/>
              <a:pPr/>
              <a:t>16</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251C2B3B-FDA8-4567-9D8C-67A8FEBADC39}" type="datetimeFigureOut">
              <a:rPr lang="ar-IQ" smtClean="0"/>
              <a:pPr/>
              <a:t>30/01/1436</a:t>
            </a:fld>
            <a:endParaRPr lang="ar-IQ"/>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IQ"/>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1BA56A3-91E5-42E1-879D-5C6881025D7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51C2B3B-FDA8-4567-9D8C-67A8FEBADC39}" type="datetimeFigureOut">
              <a:rPr lang="ar-IQ" smtClean="0"/>
              <a:pPr/>
              <a:t>30/01/1436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1BA56A3-91E5-42E1-879D-5C6881025D7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51C2B3B-FDA8-4567-9D8C-67A8FEBADC39}" type="datetimeFigureOut">
              <a:rPr lang="ar-IQ" smtClean="0"/>
              <a:pPr/>
              <a:t>30/01/1436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1BA56A3-91E5-42E1-879D-5C6881025D7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251C2B3B-FDA8-4567-9D8C-67A8FEBADC39}" type="datetimeFigureOut">
              <a:rPr lang="ar-IQ" smtClean="0"/>
              <a:pPr/>
              <a:t>30/01/1436</a:t>
            </a:fld>
            <a:endParaRPr lang="ar-IQ"/>
          </a:p>
        </p:txBody>
      </p:sp>
      <p:sp>
        <p:nvSpPr>
          <p:cNvPr id="5" name="عنصر نائب للتذييل 4"/>
          <p:cNvSpPr>
            <a:spLocks noGrp="1"/>
          </p:cNvSpPr>
          <p:nvPr>
            <p:ph type="ftr" sz="quarter" idx="11"/>
          </p:nvPr>
        </p:nvSpPr>
        <p:spPr>
          <a:xfrm>
            <a:off x="457200" y="6480969"/>
            <a:ext cx="4260056" cy="300831"/>
          </a:xfrm>
        </p:spPr>
        <p:txBody>
          <a:bodyPr/>
          <a:lstStyle/>
          <a:p>
            <a:endParaRPr lang="ar-IQ"/>
          </a:p>
        </p:txBody>
      </p:sp>
      <p:sp>
        <p:nvSpPr>
          <p:cNvPr id="6" name="عنصر نائب لرقم الشريحة 5"/>
          <p:cNvSpPr>
            <a:spLocks noGrp="1"/>
          </p:cNvSpPr>
          <p:nvPr>
            <p:ph type="sldNum" sz="quarter" idx="12"/>
          </p:nvPr>
        </p:nvSpPr>
        <p:spPr/>
        <p:txBody>
          <a:bodyPr/>
          <a:lstStyle/>
          <a:p>
            <a:fld id="{31BA56A3-91E5-42E1-879D-5C6881025D7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251C2B3B-FDA8-4567-9D8C-67A8FEBADC39}" type="datetimeFigureOut">
              <a:rPr lang="ar-IQ" smtClean="0"/>
              <a:pPr/>
              <a:t>30/01/1436</a:t>
            </a:fld>
            <a:endParaRPr lang="ar-IQ"/>
          </a:p>
        </p:txBody>
      </p:sp>
      <p:sp>
        <p:nvSpPr>
          <p:cNvPr id="5" name="عنصر نائب للتذييل 4"/>
          <p:cNvSpPr>
            <a:spLocks noGrp="1"/>
          </p:cNvSpPr>
          <p:nvPr>
            <p:ph type="ftr" sz="quarter" idx="11"/>
          </p:nvPr>
        </p:nvSpPr>
        <p:spPr>
          <a:xfrm>
            <a:off x="2619376" y="6480969"/>
            <a:ext cx="4260056" cy="300831"/>
          </a:xfrm>
        </p:spPr>
        <p:txBody>
          <a:bodyPr/>
          <a:lstStyle/>
          <a:p>
            <a:endParaRPr lang="ar-IQ"/>
          </a:p>
        </p:txBody>
      </p:sp>
      <p:sp>
        <p:nvSpPr>
          <p:cNvPr id="6" name="عنصر نائب لرقم الشريحة 5"/>
          <p:cNvSpPr>
            <a:spLocks noGrp="1"/>
          </p:cNvSpPr>
          <p:nvPr>
            <p:ph type="sldNum" sz="quarter" idx="12"/>
          </p:nvPr>
        </p:nvSpPr>
        <p:spPr>
          <a:xfrm>
            <a:off x="8451056" y="809624"/>
            <a:ext cx="502920" cy="300831"/>
          </a:xfrm>
        </p:spPr>
        <p:txBody>
          <a:bodyPr/>
          <a:lstStyle/>
          <a:p>
            <a:fld id="{31BA56A3-91E5-42E1-879D-5C6881025D78}" type="slidenum">
              <a:rPr lang="ar-IQ" smtClean="0"/>
              <a:pPr/>
              <a:t>‹#›</a:t>
            </a:fld>
            <a:endParaRPr lang="ar-IQ"/>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251C2B3B-FDA8-4567-9D8C-67A8FEBADC39}" type="datetimeFigureOut">
              <a:rPr lang="ar-IQ" smtClean="0"/>
              <a:pPr/>
              <a:t>30/01/1436</a:t>
            </a:fld>
            <a:endParaRPr lang="ar-IQ"/>
          </a:p>
        </p:txBody>
      </p:sp>
      <p:sp>
        <p:nvSpPr>
          <p:cNvPr id="6" name="عنصر نائب للتذييل 5"/>
          <p:cNvSpPr>
            <a:spLocks noGrp="1"/>
          </p:cNvSpPr>
          <p:nvPr>
            <p:ph type="ftr" sz="quarter" idx="11"/>
          </p:nvPr>
        </p:nvSpPr>
        <p:spPr>
          <a:xfrm>
            <a:off x="457200" y="6480969"/>
            <a:ext cx="4260056" cy="301752"/>
          </a:xfrm>
        </p:spPr>
        <p:txBody>
          <a:bodyPr/>
          <a:lstStyle/>
          <a:p>
            <a:endParaRPr lang="ar-IQ"/>
          </a:p>
        </p:txBody>
      </p:sp>
      <p:sp>
        <p:nvSpPr>
          <p:cNvPr id="7" name="عنصر نائب لرقم الشريحة 6"/>
          <p:cNvSpPr>
            <a:spLocks noGrp="1"/>
          </p:cNvSpPr>
          <p:nvPr>
            <p:ph type="sldNum" sz="quarter" idx="12"/>
          </p:nvPr>
        </p:nvSpPr>
        <p:spPr>
          <a:xfrm>
            <a:off x="7589520" y="6480969"/>
            <a:ext cx="502920" cy="301752"/>
          </a:xfrm>
        </p:spPr>
        <p:txBody>
          <a:bodyPr/>
          <a:lstStyle/>
          <a:p>
            <a:fld id="{31BA56A3-91E5-42E1-879D-5C6881025D7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251C2B3B-FDA8-4567-9D8C-67A8FEBADC39}" type="datetimeFigureOut">
              <a:rPr lang="ar-IQ" smtClean="0"/>
              <a:pPr/>
              <a:t>30/01/1436</a:t>
            </a:fld>
            <a:endParaRPr lang="ar-IQ"/>
          </a:p>
        </p:txBody>
      </p:sp>
      <p:sp>
        <p:nvSpPr>
          <p:cNvPr id="8" name="عنصر نائب للتذييل 7"/>
          <p:cNvSpPr>
            <a:spLocks noGrp="1"/>
          </p:cNvSpPr>
          <p:nvPr>
            <p:ph type="ftr" sz="quarter" idx="11"/>
          </p:nvPr>
        </p:nvSpPr>
        <p:spPr>
          <a:xfrm>
            <a:off x="457200" y="6480969"/>
            <a:ext cx="4261104" cy="301752"/>
          </a:xfrm>
        </p:spPr>
        <p:txBody>
          <a:bodyPr/>
          <a:lstStyle/>
          <a:p>
            <a:endParaRPr lang="ar-IQ"/>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31BA56A3-91E5-42E1-879D-5C6881025D78}"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251C2B3B-FDA8-4567-9D8C-67A8FEBADC39}" type="datetimeFigureOut">
              <a:rPr lang="ar-IQ" smtClean="0"/>
              <a:pPr/>
              <a:t>30/01/1436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1BA56A3-91E5-42E1-879D-5C6881025D7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251C2B3B-FDA8-4567-9D8C-67A8FEBADC39}" type="datetimeFigureOut">
              <a:rPr lang="ar-IQ" smtClean="0"/>
              <a:pPr/>
              <a:t>30/01/1436</a:t>
            </a:fld>
            <a:endParaRPr lang="ar-IQ"/>
          </a:p>
        </p:txBody>
      </p:sp>
      <p:sp>
        <p:nvSpPr>
          <p:cNvPr id="3" name="عنصر نائب للتذييل 2"/>
          <p:cNvSpPr>
            <a:spLocks noGrp="1"/>
          </p:cNvSpPr>
          <p:nvPr>
            <p:ph type="ftr" sz="quarter" idx="11"/>
          </p:nvPr>
        </p:nvSpPr>
        <p:spPr>
          <a:xfrm>
            <a:off x="457200" y="6481890"/>
            <a:ext cx="4260056" cy="300831"/>
          </a:xfrm>
        </p:spPr>
        <p:txBody>
          <a:bodyPr/>
          <a:lstStyle/>
          <a:p>
            <a:endParaRPr lang="ar-IQ"/>
          </a:p>
        </p:txBody>
      </p:sp>
      <p:sp>
        <p:nvSpPr>
          <p:cNvPr id="4" name="عنصر نائب لرقم الشريحة 3"/>
          <p:cNvSpPr>
            <a:spLocks noGrp="1"/>
          </p:cNvSpPr>
          <p:nvPr>
            <p:ph type="sldNum" sz="quarter" idx="12"/>
          </p:nvPr>
        </p:nvSpPr>
        <p:spPr>
          <a:xfrm>
            <a:off x="7589520" y="6480969"/>
            <a:ext cx="502920" cy="301752"/>
          </a:xfrm>
        </p:spPr>
        <p:txBody>
          <a:bodyPr/>
          <a:lstStyle/>
          <a:p>
            <a:fld id="{31BA56A3-91E5-42E1-879D-5C6881025D7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251C2B3B-FDA8-4567-9D8C-67A8FEBADC39}" type="datetimeFigureOut">
              <a:rPr lang="ar-IQ" smtClean="0"/>
              <a:pPr/>
              <a:t>30/01/1436</a:t>
            </a:fld>
            <a:endParaRPr lang="ar-IQ"/>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IQ"/>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31BA56A3-91E5-42E1-879D-5C6881025D78}"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251C2B3B-FDA8-4567-9D8C-67A8FEBADC39}" type="datetimeFigureOut">
              <a:rPr lang="ar-IQ" smtClean="0"/>
              <a:pPr/>
              <a:t>30/01/1436</a:t>
            </a:fld>
            <a:endParaRPr lang="ar-IQ"/>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IQ"/>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31BA56A3-91E5-42E1-879D-5C6881025D78}"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51C2B3B-FDA8-4567-9D8C-67A8FEBADC39}" type="datetimeFigureOut">
              <a:rPr lang="ar-IQ" smtClean="0"/>
              <a:pPr/>
              <a:t>30/01/1436</a:t>
            </a:fld>
            <a:endParaRPr lang="ar-IQ"/>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1BA56A3-91E5-42E1-879D-5C6881025D78}"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5.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en.wikipedia.org/wiki/Platel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Flaviviridae" TargetMode="External"/><Relationship Id="rId3" Type="http://schemas.openxmlformats.org/officeDocument/2006/relationships/hyperlink" Target="http://en.wikipedia.org/wiki/Hemorrhage" TargetMode="External"/><Relationship Id="rId7" Type="http://schemas.openxmlformats.org/officeDocument/2006/relationships/hyperlink" Target="http://en.wikipedia.org/wiki/Bunyaviridae" TargetMode="External"/><Relationship Id="rId2" Type="http://schemas.openxmlformats.org/officeDocument/2006/relationships/hyperlink" Target="http://en.wikipedia.org/wiki/Virus" TargetMode="External"/><Relationship Id="rId1" Type="http://schemas.openxmlformats.org/officeDocument/2006/relationships/slideLayout" Target="../slideLayouts/slideLayout2.xml"/><Relationship Id="rId6" Type="http://schemas.openxmlformats.org/officeDocument/2006/relationships/hyperlink" Target="http://en.wikipedia.org/wiki/Filoviridae" TargetMode="External"/><Relationship Id="rId11" Type="http://schemas.openxmlformats.org/officeDocument/2006/relationships/image" Target="../media/image4.jpeg"/><Relationship Id="rId5" Type="http://schemas.openxmlformats.org/officeDocument/2006/relationships/hyperlink" Target="http://en.wikipedia.org/wiki/Arenaviridae" TargetMode="External"/><Relationship Id="rId10" Type="http://schemas.openxmlformats.org/officeDocument/2006/relationships/hyperlink" Target="http://en.wikipedia.org/wiki/Ebola_virus" TargetMode="External"/><Relationship Id="rId4" Type="http://schemas.openxmlformats.org/officeDocument/2006/relationships/hyperlink" Target="http://en.wikipedia.org/wiki/Fever" TargetMode="External"/><Relationship Id="rId9" Type="http://schemas.openxmlformats.org/officeDocument/2006/relationships/hyperlink" Target="http://en.wikipedia.org/wiki/Rhabdovirida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Venezuelan_hemorrhagic_fever" TargetMode="External"/><Relationship Id="rId13" Type="http://schemas.openxmlformats.org/officeDocument/2006/relationships/hyperlink" Target="http://en.wikipedia.org/wiki/Crimean-Congo_hemorrhagic_fever" TargetMode="External"/><Relationship Id="rId18" Type="http://schemas.openxmlformats.org/officeDocument/2006/relationships/hyperlink" Target="http://en.wikipedia.org/wiki/Yellow_fever" TargetMode="External"/><Relationship Id="rId3" Type="http://schemas.openxmlformats.org/officeDocument/2006/relationships/hyperlink" Target="http://en.wikipedia.org/wiki/Lassa_fever" TargetMode="External"/><Relationship Id="rId21" Type="http://schemas.openxmlformats.org/officeDocument/2006/relationships/image" Target="../media/image5.jpeg"/><Relationship Id="rId7" Type="http://schemas.openxmlformats.org/officeDocument/2006/relationships/hyperlink" Target="http://en.wikipedia.org/wiki/Brazilian_hemorrhagic_fever" TargetMode="External"/><Relationship Id="rId12" Type="http://schemas.openxmlformats.org/officeDocument/2006/relationships/hyperlink" Target="http://en.wikipedia.org/wiki/Nairovirus" TargetMode="External"/><Relationship Id="rId17" Type="http://schemas.openxmlformats.org/officeDocument/2006/relationships/hyperlink" Target="http://en.wikipedia.org/wiki/Dengue" TargetMode="External"/><Relationship Id="rId2" Type="http://schemas.openxmlformats.org/officeDocument/2006/relationships/hyperlink" Target="http://en.wikipedia.org/wiki/Arenaviridae" TargetMode="External"/><Relationship Id="rId16" Type="http://schemas.openxmlformats.org/officeDocument/2006/relationships/hyperlink" Target="http://en.wikipedia.org/wiki/Flaviviridae" TargetMode="External"/><Relationship Id="rId20" Type="http://schemas.openxmlformats.org/officeDocument/2006/relationships/hyperlink" Target="http://en.wikipedia.org/wiki/Rhabdoviridae" TargetMode="External"/><Relationship Id="rId1" Type="http://schemas.openxmlformats.org/officeDocument/2006/relationships/slideLayout" Target="../slideLayouts/slideLayout2.xml"/><Relationship Id="rId6" Type="http://schemas.openxmlformats.org/officeDocument/2006/relationships/hyperlink" Target="http://en.wikipedia.org/wiki/Bolivian_hemorrhagic_fever" TargetMode="External"/><Relationship Id="rId11" Type="http://schemas.openxmlformats.org/officeDocument/2006/relationships/hyperlink" Target="http://en.wikipedia.org/wiki/Hemorrhagic_fever_with_renal_syndrome" TargetMode="External"/><Relationship Id="rId5" Type="http://schemas.openxmlformats.org/officeDocument/2006/relationships/hyperlink" Target="http://en.wikipedia.org/wiki/Argentine_hemorrhagic_fever" TargetMode="External"/><Relationship Id="rId15" Type="http://schemas.openxmlformats.org/officeDocument/2006/relationships/hyperlink" Target="http://en.wikipedia.org/wiki/Marburg_virus" TargetMode="External"/><Relationship Id="rId10" Type="http://schemas.openxmlformats.org/officeDocument/2006/relationships/hyperlink" Target="http://en.wikipedia.org/wiki/Hantavirus" TargetMode="External"/><Relationship Id="rId19" Type="http://schemas.openxmlformats.org/officeDocument/2006/relationships/hyperlink" Target="http://en.wikipedia.org/wiki/Tick-borne_encephalitis" TargetMode="External"/><Relationship Id="rId4" Type="http://schemas.openxmlformats.org/officeDocument/2006/relationships/hyperlink" Target="http://en.wikipedia.org/wiki/Lujo_virus" TargetMode="External"/><Relationship Id="rId9" Type="http://schemas.openxmlformats.org/officeDocument/2006/relationships/hyperlink" Target="http://en.wikipedia.org/wiki/Bunyaviridae" TargetMode="External"/><Relationship Id="rId14" Type="http://schemas.openxmlformats.org/officeDocument/2006/relationships/hyperlink" Target="http://en.wikipedia.org/wiki/Filovirida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medicine.com/cgi-bin/foxweb.exe/makezoom@/em/makezoom?picture=\websites\emedicine\emerg\images\Large\578593mastomys.jpg&amp;template=izoom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pPr rtl="0"/>
            <a:r>
              <a:rPr lang="ar-IQ" dirty="0" smtClean="0"/>
              <a:t>الفايروسية</a:t>
            </a:r>
            <a:r>
              <a:rPr lang="en-US" dirty="0" smtClean="0"/>
              <a:t> </a:t>
            </a:r>
            <a:r>
              <a:rPr lang="ar-IQ" dirty="0" smtClean="0"/>
              <a:t>الحمى النزفية</a:t>
            </a:r>
            <a:br>
              <a:rPr lang="ar-IQ" dirty="0" smtClean="0"/>
            </a:br>
            <a:r>
              <a:rPr lang="en-US" dirty="0" smtClean="0"/>
              <a:t>Viral Haemorrhagic Fever  (VHF)</a:t>
            </a:r>
            <a:endParaRPr lang="ar-IQ" dirty="0"/>
          </a:p>
        </p:txBody>
      </p:sp>
      <p:sp>
        <p:nvSpPr>
          <p:cNvPr id="4" name="عنوان فرعي 3"/>
          <p:cNvSpPr>
            <a:spLocks noGrp="1"/>
          </p:cNvSpPr>
          <p:nvPr>
            <p:ph type="subTitle" idx="1"/>
          </p:nvPr>
        </p:nvSpPr>
        <p:spPr>
          <a:xfrm>
            <a:off x="3643306" y="2250280"/>
            <a:ext cx="4960150" cy="821530"/>
          </a:xfrm>
        </p:spPr>
        <p:txBody>
          <a:bodyPr/>
          <a:lstStyle/>
          <a:p>
            <a:r>
              <a:rPr lang="ar-IQ" dirty="0" smtClean="0">
                <a:solidFill>
                  <a:schemeClr val="bg1"/>
                </a:solidFill>
              </a:rPr>
              <a:t>أ.م.د. اسراء عبد الجبار إبراهيم</a:t>
            </a:r>
            <a:endParaRPr lang="ar-IQ" dirty="0">
              <a:solidFill>
                <a:schemeClr val="bg1"/>
              </a:solidFill>
            </a:endParaRPr>
          </a:p>
        </p:txBody>
      </p:sp>
      <p:pic>
        <p:nvPicPr>
          <p:cNvPr id="1026" name="Picture 2" descr="C:\Users\DELL\Desktop\ebola\images (4).jpg"/>
          <p:cNvPicPr>
            <a:picLocks noChangeAspect="1" noChangeArrowheads="1"/>
          </p:cNvPicPr>
          <p:nvPr/>
        </p:nvPicPr>
        <p:blipFill>
          <a:blip r:embed="rId2"/>
          <a:srcRect/>
          <a:stretch>
            <a:fillRect/>
          </a:stretch>
        </p:blipFill>
        <p:spPr bwMode="auto">
          <a:xfrm>
            <a:off x="428596" y="3143248"/>
            <a:ext cx="4569095" cy="31432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طرق انتقال المرض</a:t>
            </a:r>
            <a:endParaRPr lang="ar-IQ" dirty="0"/>
          </a:p>
        </p:txBody>
      </p:sp>
      <p:sp>
        <p:nvSpPr>
          <p:cNvPr id="3" name="عنصر نائب للمحتوى 2"/>
          <p:cNvSpPr>
            <a:spLocks noGrp="1"/>
          </p:cNvSpPr>
          <p:nvPr>
            <p:ph idx="1"/>
          </p:nvPr>
        </p:nvSpPr>
        <p:spPr/>
        <p:txBody>
          <a:bodyPr/>
          <a:lstStyle/>
          <a:p>
            <a:r>
              <a:rPr lang="ar-IQ" dirty="0" smtClean="0"/>
              <a:t>تنتقل العدوى الى الانسان من القوارض المصابة عن طريق الاتصال مع فضلات وافرازات الحيوان.</a:t>
            </a:r>
          </a:p>
          <a:p>
            <a:r>
              <a:rPr lang="ar-IQ" dirty="0" smtClean="0"/>
              <a:t>او عن طريق لدغ الانسان من قبل الحشرة الناقلة.</a:t>
            </a:r>
          </a:p>
          <a:p>
            <a:r>
              <a:rPr lang="ar-IQ" dirty="0" smtClean="0"/>
              <a:t>عند ذبح الاغنام الحاملة للفايرس.</a:t>
            </a:r>
          </a:p>
          <a:p>
            <a:r>
              <a:rPr lang="ar-IQ" dirty="0" smtClean="0"/>
              <a:t>التعامل مع سوائل الجسم للشخص المصاب من خلال استعمال المحاقن والإبر الملوثة.</a:t>
            </a:r>
          </a:p>
          <a:p>
            <a:endParaRPr lang="ar-IQ" dirty="0"/>
          </a:p>
        </p:txBody>
      </p:sp>
      <p:pic>
        <p:nvPicPr>
          <p:cNvPr id="4" name="Picture 4" descr="Rat"/>
          <p:cNvPicPr>
            <a:picLocks noChangeAspect="1" noChangeArrowheads="1"/>
          </p:cNvPicPr>
          <p:nvPr/>
        </p:nvPicPr>
        <p:blipFill>
          <a:blip r:embed="rId2"/>
          <a:srcRect/>
          <a:stretch>
            <a:fillRect/>
          </a:stretch>
        </p:blipFill>
        <p:spPr>
          <a:xfrm>
            <a:off x="6215074" y="285728"/>
            <a:ext cx="2412999" cy="1737942"/>
          </a:xfrm>
          <a:prstGeom prst="rect">
            <a:avLst/>
          </a:prstGeom>
          <a:noFill/>
          <a:ln w="38100">
            <a:solidFill>
              <a:srgbClr val="E9C04B"/>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sheep 1.jpg"/>
          <p:cNvPicPr>
            <a:picLocks noGrp="1" noChangeAspect="1" noChangeArrowheads="1"/>
          </p:cNvPicPr>
          <p:nvPr>
            <p:ph idx="1"/>
          </p:nvPr>
        </p:nvPicPr>
        <p:blipFill>
          <a:blip r:embed="rId2"/>
          <a:srcRect/>
          <a:stretch>
            <a:fillRect/>
          </a:stretch>
        </p:blipFill>
        <p:spPr bwMode="auto">
          <a:xfrm>
            <a:off x="3357554" y="1142984"/>
            <a:ext cx="2619375" cy="1857388"/>
          </a:xfrm>
          <a:prstGeom prst="rect">
            <a:avLst/>
          </a:prstGeom>
          <a:noFill/>
        </p:spPr>
      </p:pic>
      <p:pic>
        <p:nvPicPr>
          <p:cNvPr id="2051" name="Picture 3" descr="C:\Users\DELL\Desktop\sh 2.jpg"/>
          <p:cNvPicPr>
            <a:picLocks noChangeAspect="1" noChangeArrowheads="1"/>
          </p:cNvPicPr>
          <p:nvPr/>
        </p:nvPicPr>
        <p:blipFill>
          <a:blip r:embed="rId3"/>
          <a:srcRect/>
          <a:stretch>
            <a:fillRect/>
          </a:stretch>
        </p:blipFill>
        <p:spPr bwMode="auto">
          <a:xfrm>
            <a:off x="857224" y="1142984"/>
            <a:ext cx="2466975" cy="1857375"/>
          </a:xfrm>
          <a:prstGeom prst="rect">
            <a:avLst/>
          </a:prstGeom>
          <a:noFill/>
        </p:spPr>
      </p:pic>
      <p:pic>
        <p:nvPicPr>
          <p:cNvPr id="2052" name="Picture 4" descr="C:\Users\DELL\Desktop\sh 4.jpg"/>
          <p:cNvPicPr>
            <a:picLocks noChangeAspect="1" noChangeArrowheads="1"/>
          </p:cNvPicPr>
          <p:nvPr/>
        </p:nvPicPr>
        <p:blipFill>
          <a:blip r:embed="rId4"/>
          <a:srcRect/>
          <a:stretch>
            <a:fillRect/>
          </a:stretch>
        </p:blipFill>
        <p:spPr bwMode="auto">
          <a:xfrm>
            <a:off x="6000760" y="1142984"/>
            <a:ext cx="2895600" cy="1857388"/>
          </a:xfrm>
          <a:prstGeom prst="rect">
            <a:avLst/>
          </a:prstGeom>
          <a:noFill/>
        </p:spPr>
      </p:pic>
      <p:pic>
        <p:nvPicPr>
          <p:cNvPr id="2053" name="Picture 5" descr="C:\Users\DELL\Desktop\sh 8.jpg"/>
          <p:cNvPicPr>
            <a:picLocks noChangeAspect="1" noChangeArrowheads="1"/>
          </p:cNvPicPr>
          <p:nvPr/>
        </p:nvPicPr>
        <p:blipFill>
          <a:blip r:embed="rId5"/>
          <a:srcRect/>
          <a:stretch>
            <a:fillRect/>
          </a:stretch>
        </p:blipFill>
        <p:spPr bwMode="auto">
          <a:xfrm>
            <a:off x="5286380" y="3429000"/>
            <a:ext cx="3143272" cy="2354420"/>
          </a:xfrm>
          <a:prstGeom prst="rect">
            <a:avLst/>
          </a:prstGeom>
          <a:noFill/>
        </p:spPr>
      </p:pic>
      <p:pic>
        <p:nvPicPr>
          <p:cNvPr id="2054" name="Picture 6" descr="C:\Users\DELL\Desktop\imagessh 9.jpg"/>
          <p:cNvPicPr>
            <a:picLocks noChangeAspect="1" noChangeArrowheads="1"/>
          </p:cNvPicPr>
          <p:nvPr/>
        </p:nvPicPr>
        <p:blipFill>
          <a:blip r:embed="rId6"/>
          <a:srcRect/>
          <a:stretch>
            <a:fillRect/>
          </a:stretch>
        </p:blipFill>
        <p:spPr bwMode="auto">
          <a:xfrm>
            <a:off x="1214414" y="3429000"/>
            <a:ext cx="4053166" cy="23574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الاعراض السريرية-1</a:t>
            </a:r>
            <a:endParaRPr lang="ar-IQ" dirty="0"/>
          </a:p>
        </p:txBody>
      </p:sp>
      <p:sp>
        <p:nvSpPr>
          <p:cNvPr id="3" name="عنصر نائب للمحتوى 2"/>
          <p:cNvSpPr>
            <a:spLocks noGrp="1"/>
          </p:cNvSpPr>
          <p:nvPr>
            <p:ph idx="1"/>
          </p:nvPr>
        </p:nvSpPr>
        <p:spPr>
          <a:xfrm>
            <a:off x="428596" y="1643050"/>
            <a:ext cx="8229600" cy="4189398"/>
          </a:xfrm>
        </p:spPr>
        <p:txBody>
          <a:bodyPr>
            <a:noAutofit/>
          </a:bodyPr>
          <a:lstStyle/>
          <a:p>
            <a:r>
              <a:rPr lang="ar-IQ" sz="2400" dirty="0" smtClean="0"/>
              <a:t>الأعراض </a:t>
            </a:r>
            <a:r>
              <a:rPr lang="ar-IQ" sz="2400" dirty="0" smtClean="0"/>
              <a:t>من اليوم 1-10: مرحلة تضاعف الفايرس, داخل الجسم في الخلايا </a:t>
            </a:r>
            <a:r>
              <a:rPr lang="en-US" sz="2400" dirty="0" smtClean="0"/>
              <a:t>monocytes, macrophages, and dendritic cells </a:t>
            </a:r>
            <a:r>
              <a:rPr lang="ar-IQ" sz="2400" dirty="0" smtClean="0"/>
              <a:t>, لاتوجد اعراض ظاهرة لكن الطور معدي.</a:t>
            </a:r>
          </a:p>
          <a:p>
            <a:r>
              <a:rPr lang="ar-IQ" sz="2400" dirty="0" smtClean="0"/>
              <a:t>الأعراض </a:t>
            </a:r>
            <a:r>
              <a:rPr lang="ar-IQ" sz="2400" dirty="0" smtClean="0"/>
              <a:t>من 11 -14يوم:  ظهور </a:t>
            </a:r>
            <a:r>
              <a:rPr lang="ar-IQ" sz="2400" dirty="0" smtClean="0"/>
              <a:t>الأعراض </a:t>
            </a:r>
            <a:r>
              <a:rPr lang="en-US" sz="2400" dirty="0" smtClean="0"/>
              <a:t>fever, headache, muscle pain, conjunctivitis, and abdominal pain</a:t>
            </a:r>
            <a:r>
              <a:rPr lang="ar-IQ" sz="2400" dirty="0" smtClean="0"/>
              <a:t> , التصاق الفايرس بجدار الاوعية الدموية.</a:t>
            </a:r>
          </a:p>
          <a:p>
            <a:r>
              <a:rPr lang="ar-IQ" sz="2400" dirty="0" smtClean="0"/>
              <a:t>الاعراض من 15-19 يوم:ظهور نزف تحت الجلد, تقيئ مع دم </a:t>
            </a:r>
            <a:r>
              <a:rPr lang="ar-IQ" sz="2400" dirty="0" smtClean="0"/>
              <a:t>وإسهال </a:t>
            </a:r>
            <a:r>
              <a:rPr lang="ar-IQ" sz="2400" dirty="0" smtClean="0"/>
              <a:t>مع دم, نزف من </a:t>
            </a:r>
            <a:r>
              <a:rPr lang="ar-IQ" sz="2400" dirty="0" smtClean="0"/>
              <a:t>الأنف </a:t>
            </a:r>
            <a:r>
              <a:rPr lang="ar-IQ" sz="2400" dirty="0" smtClean="0"/>
              <a:t>والفم وباقي </a:t>
            </a:r>
            <a:r>
              <a:rPr lang="ar-IQ" sz="2400" dirty="0" smtClean="0"/>
              <a:t>أنحاء </a:t>
            </a:r>
            <a:r>
              <a:rPr lang="ar-IQ" sz="2400" dirty="0" smtClean="0"/>
              <a:t>الجسم قد تؤدي </a:t>
            </a:r>
            <a:r>
              <a:rPr lang="ar-IQ" sz="2400" dirty="0" smtClean="0"/>
              <a:t>إلى </a:t>
            </a:r>
            <a:r>
              <a:rPr lang="ar-IQ" sz="2400" dirty="0" smtClean="0"/>
              <a:t>الموت</a:t>
            </a:r>
            <a:r>
              <a:rPr lang="ar-IQ" sz="2400" dirty="0" smtClean="0"/>
              <a:t>.</a:t>
            </a:r>
            <a:endParaRPr lang="en-US" sz="2400" dirty="0" smtClean="0"/>
          </a:p>
          <a:p>
            <a:pPr>
              <a:buNone/>
            </a:pPr>
            <a:endParaRPr lang="ar-IQ" sz="2400" dirty="0"/>
          </a:p>
        </p:txBody>
      </p:sp>
      <p:pic>
        <p:nvPicPr>
          <p:cNvPr id="4" name="Picture 3" descr="Medscape Ebola patient.jpg"/>
          <p:cNvPicPr>
            <a:picLocks noChangeAspect="1"/>
          </p:cNvPicPr>
          <p:nvPr/>
        </p:nvPicPr>
        <p:blipFill>
          <a:blip r:embed="rId2"/>
          <a:srcRect/>
          <a:stretch>
            <a:fillRect/>
          </a:stretch>
        </p:blipFill>
        <p:spPr bwMode="auto">
          <a:xfrm>
            <a:off x="7072330" y="142852"/>
            <a:ext cx="1887579" cy="152242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الاعراض السريرية-2</a:t>
            </a:r>
            <a:endParaRPr lang="ar-IQ" dirty="0"/>
          </a:p>
        </p:txBody>
      </p:sp>
      <p:sp>
        <p:nvSpPr>
          <p:cNvPr id="3" name="عنصر نائب للمحتوى 2"/>
          <p:cNvSpPr>
            <a:spLocks noGrp="1"/>
          </p:cNvSpPr>
          <p:nvPr>
            <p:ph idx="1"/>
          </p:nvPr>
        </p:nvSpPr>
        <p:spPr/>
        <p:txBody>
          <a:bodyPr>
            <a:normAutofit fontScale="92500"/>
          </a:bodyPr>
          <a:lstStyle/>
          <a:p>
            <a:pPr algn="just"/>
            <a:r>
              <a:rPr lang="ar-IQ" sz="3200" dirty="0" smtClean="0"/>
              <a:t>تستغرق </a:t>
            </a:r>
            <a:r>
              <a:rPr lang="ar-IQ" sz="3200" dirty="0" smtClean="0"/>
              <a:t>مرحلة النزيف من 7 – 10 </a:t>
            </a:r>
            <a:r>
              <a:rPr lang="ar-IQ" sz="3200" dirty="0" smtClean="0"/>
              <a:t>أيام </a:t>
            </a:r>
            <a:r>
              <a:rPr lang="ar-IQ" sz="3200" dirty="0" smtClean="0"/>
              <a:t>ثم تبدأ الحالة بالتحسن أو التدهور والموت نتيجة </a:t>
            </a:r>
            <a:r>
              <a:rPr lang="ar-IQ" sz="3200" dirty="0" smtClean="0"/>
              <a:t> </a:t>
            </a:r>
            <a:r>
              <a:rPr lang="ar-IQ" sz="3200" dirty="0" smtClean="0"/>
              <a:t>لعجز وفشل كلوي وكبدي, أو نتيجة مضاعفات نزفيه </a:t>
            </a:r>
          </a:p>
          <a:p>
            <a:pPr algn="just"/>
            <a:r>
              <a:rPr lang="ar-IQ" sz="3200" dirty="0" smtClean="0"/>
              <a:t>ويستغرق </a:t>
            </a:r>
            <a:r>
              <a:rPr lang="ar-IQ" sz="3200" dirty="0" smtClean="0"/>
              <a:t>المريض شهرا أو شهورا ليجتاز مرحلة الخطورة, وترتفع نسبة الوفيات من 30- 50 % من المصابين بالمرض</a:t>
            </a:r>
            <a:r>
              <a:rPr lang="ar-IQ" sz="3200" dirty="0" smtClean="0"/>
              <a:t>.</a:t>
            </a:r>
          </a:p>
          <a:p>
            <a:pPr algn="just"/>
            <a:r>
              <a:rPr lang="ar-IQ" sz="3200" dirty="0" smtClean="0"/>
              <a:t>وتصل </a:t>
            </a:r>
            <a:r>
              <a:rPr lang="ar-IQ" sz="3200" dirty="0" smtClean="0"/>
              <a:t>نسبة الوفيات الى 90% عند </a:t>
            </a:r>
            <a:r>
              <a:rPr lang="ar-IQ" sz="3200" dirty="0" err="1" smtClean="0"/>
              <a:t>الاصابة</a:t>
            </a:r>
            <a:r>
              <a:rPr lang="ar-IQ" sz="3200" dirty="0" smtClean="0"/>
              <a:t> بالايبولا </a:t>
            </a:r>
            <a:r>
              <a:rPr lang="ar-IQ" sz="3200" dirty="0" smtClean="0"/>
              <a:t>فايرس</a:t>
            </a:r>
            <a:endParaRPr lang="ar-IQ" sz="3200" dirty="0" smtClean="0"/>
          </a:p>
          <a:p>
            <a:pPr algn="just"/>
            <a:r>
              <a:rPr lang="ar-IQ" sz="3200" dirty="0" smtClean="0"/>
              <a:t>شدة الامراضية تعتمد على نوع الفايرس.</a:t>
            </a:r>
            <a:endParaRPr lang="ar-IQ" dirty="0"/>
          </a:p>
        </p:txBody>
      </p:sp>
      <p:pic>
        <p:nvPicPr>
          <p:cNvPr id="4" name="Picture 2" descr="C:\Users\DELL\Desktop\ebola\images (5).jpg"/>
          <p:cNvPicPr>
            <a:picLocks noChangeAspect="1" noChangeArrowheads="1"/>
          </p:cNvPicPr>
          <p:nvPr/>
        </p:nvPicPr>
        <p:blipFill>
          <a:blip r:embed="rId2"/>
          <a:srcRect/>
          <a:stretch>
            <a:fillRect/>
          </a:stretch>
        </p:blipFill>
        <p:spPr bwMode="auto">
          <a:xfrm>
            <a:off x="6189582" y="214290"/>
            <a:ext cx="2806492" cy="15716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آلية النزف</a:t>
            </a:r>
            <a:endParaRPr lang="ar-IQ" dirty="0"/>
          </a:p>
        </p:txBody>
      </p:sp>
      <p:pic>
        <p:nvPicPr>
          <p:cNvPr id="2050" name="Picture 2"/>
          <p:cNvPicPr>
            <a:picLocks noGrp="1" noChangeAspect="1" noChangeArrowheads="1"/>
          </p:cNvPicPr>
          <p:nvPr>
            <p:ph idx="1"/>
          </p:nvPr>
        </p:nvPicPr>
        <p:blipFill>
          <a:blip r:embed="rId2"/>
          <a:srcRect/>
          <a:stretch>
            <a:fillRect/>
          </a:stretch>
        </p:blipFill>
        <p:spPr bwMode="auto">
          <a:xfrm>
            <a:off x="2714612" y="1073128"/>
            <a:ext cx="3228988" cy="538164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Ebola Virus</a:t>
            </a:r>
            <a:endParaRPr lang="ar-IQ" dirty="0"/>
          </a:p>
        </p:txBody>
      </p:sp>
      <p:sp>
        <p:nvSpPr>
          <p:cNvPr id="3" name="عنصر نائب للمحتوى 2"/>
          <p:cNvSpPr>
            <a:spLocks noGrp="1"/>
          </p:cNvSpPr>
          <p:nvPr>
            <p:ph idx="1"/>
          </p:nvPr>
        </p:nvSpPr>
        <p:spPr/>
        <p:txBody>
          <a:bodyPr>
            <a:normAutofit fontScale="70000" lnSpcReduction="20000"/>
          </a:bodyPr>
          <a:lstStyle/>
          <a:p>
            <a:pPr algn="just"/>
            <a:r>
              <a:rPr lang="ar-SA" dirty="0"/>
              <a:t>مرض </a:t>
            </a:r>
            <a:r>
              <a:rPr lang="ar-SA" dirty="0" err="1" smtClean="0"/>
              <a:t>ف</a:t>
            </a:r>
            <a:r>
              <a:rPr lang="ar-IQ" dirty="0" err="1" smtClean="0"/>
              <a:t>اي</a:t>
            </a:r>
            <a:r>
              <a:rPr lang="ar-SA" dirty="0" smtClean="0"/>
              <a:t>رس </a:t>
            </a:r>
            <a:r>
              <a:rPr lang="ar-SA" dirty="0"/>
              <a:t>إيبولا أو </a:t>
            </a:r>
            <a:r>
              <a:rPr lang="ar-SA" dirty="0" smtClean="0"/>
              <a:t>حمى </a:t>
            </a:r>
            <a:r>
              <a:rPr lang="ar-SA" dirty="0"/>
              <a:t>إيبولا النزفية، هو مرض فتاك يصيب البشر ويتسبب بمقتل 90% من المصابين. </a:t>
            </a:r>
            <a:endParaRPr lang="en-US" dirty="0" smtClean="0"/>
          </a:p>
          <a:p>
            <a:pPr algn="just"/>
            <a:r>
              <a:rPr lang="ar-SA" dirty="0" smtClean="0"/>
              <a:t>اكتسب </a:t>
            </a:r>
            <a:r>
              <a:rPr lang="ar-SA" dirty="0"/>
              <a:t>المرض اسمه من نهر إيبولا الواقع في جمهورية الكونغو الديمقراطية الذي تفشى المرض للمرة الأولى في قرية تقع على مقربة من </a:t>
            </a:r>
            <a:r>
              <a:rPr lang="ar-SA" dirty="0" smtClean="0"/>
              <a:t>النهر</a:t>
            </a:r>
            <a:r>
              <a:rPr lang="en-US" dirty="0" smtClean="0"/>
              <a:t>  </a:t>
            </a:r>
            <a:r>
              <a:rPr lang="ar-IQ" dirty="0" smtClean="0"/>
              <a:t>في</a:t>
            </a:r>
            <a:r>
              <a:rPr lang="ar-SA" dirty="0" smtClean="0"/>
              <a:t> </a:t>
            </a:r>
            <a:r>
              <a:rPr lang="ar-SA" dirty="0"/>
              <a:t>عام </a:t>
            </a:r>
            <a:r>
              <a:rPr lang="ar-SA" dirty="0" smtClean="0"/>
              <a:t>1976</a:t>
            </a:r>
            <a:r>
              <a:rPr lang="ar-SA" dirty="0" smtClean="0"/>
              <a:t>.</a:t>
            </a:r>
            <a:endParaRPr lang="ar-IQ" dirty="0" smtClean="0"/>
          </a:p>
          <a:p>
            <a:pPr algn="just"/>
            <a:r>
              <a:rPr lang="ar-IQ" dirty="0" smtClean="0"/>
              <a:t>سجلت حوالي 32 حالة وباء منذ عام 1976 موزعة بين دول غرب </a:t>
            </a:r>
            <a:r>
              <a:rPr lang="ar-IQ" dirty="0" err="1" smtClean="0"/>
              <a:t>و</a:t>
            </a:r>
            <a:r>
              <a:rPr lang="ar-IQ" dirty="0" smtClean="0"/>
              <a:t> وسط وجنوب أفريقيا و روسيا , أمريكا, اسبانيا, ايطاليا.................... </a:t>
            </a:r>
            <a:endParaRPr lang="ar-IQ" dirty="0" smtClean="0"/>
          </a:p>
          <a:p>
            <a:pPr algn="just"/>
            <a:r>
              <a:rPr lang="ar-IQ" b="1" dirty="0" err="1" smtClean="0"/>
              <a:t>اول</a:t>
            </a:r>
            <a:r>
              <a:rPr lang="ar-IQ" b="1" dirty="0" smtClean="0"/>
              <a:t> حالة سجلت في </a:t>
            </a:r>
            <a:r>
              <a:rPr lang="ar-IQ" b="1" dirty="0" smtClean="0"/>
              <a:t>آذار </a:t>
            </a:r>
            <a:r>
              <a:rPr lang="ar-IQ" b="1" dirty="0" smtClean="0"/>
              <a:t>2014 ........................</a:t>
            </a:r>
            <a:r>
              <a:rPr lang="ar-SA" b="1" dirty="0" smtClean="0"/>
              <a:t> </a:t>
            </a:r>
            <a:endParaRPr lang="en-US" b="1" dirty="0" smtClean="0"/>
          </a:p>
          <a:p>
            <a:pPr algn="just"/>
            <a:r>
              <a:rPr lang="ar-IQ" b="1" dirty="0" smtClean="0"/>
              <a:t>و</a:t>
            </a:r>
            <a:r>
              <a:rPr lang="ar-SA" b="1" dirty="0" smtClean="0"/>
              <a:t>في 31 تموز 2014 أعلن رئيس سيراليون ارنست باي كوروما حالة الطوارئ في البلاد</a:t>
            </a:r>
            <a:r>
              <a:rPr lang="ar-SA" dirty="0" smtClean="0"/>
              <a:t>، حيث انتشرت موجة جديدة من الحمى في البلاد وفرض حجرًا صحيًّا للمناطق التي انتشرت بها الحمى</a:t>
            </a:r>
            <a:endParaRPr lang="en-US" dirty="0" smtClean="0"/>
          </a:p>
          <a:p>
            <a:pPr algn="just"/>
            <a:r>
              <a:rPr lang="ar-SA" dirty="0" smtClean="0"/>
              <a:t>وتندلع </a:t>
            </a:r>
            <a:r>
              <a:rPr lang="ar-SA" dirty="0"/>
              <a:t>أساسًا فاشيات حمى الإيبولا النزفية في القرى النائية الواقعة في وسط إفريقيا وغربها بالقرب من الغابات الاستوائية </a:t>
            </a:r>
            <a:r>
              <a:rPr lang="ar-IQ" dirty="0" smtClean="0"/>
              <a:t>.</a:t>
            </a:r>
            <a:endParaRPr lang="ar-IQ" dirty="0"/>
          </a:p>
        </p:txBody>
      </p:sp>
      <p:pic>
        <p:nvPicPr>
          <p:cNvPr id="4" name="Picture 4" descr="ebola"/>
          <p:cNvPicPr>
            <a:picLocks noChangeAspect="1" noChangeArrowheads="1"/>
          </p:cNvPicPr>
          <p:nvPr/>
        </p:nvPicPr>
        <p:blipFill>
          <a:blip r:embed="rId2"/>
          <a:srcRect/>
          <a:stretch>
            <a:fillRect/>
          </a:stretch>
        </p:blipFill>
        <p:spPr>
          <a:xfrm>
            <a:off x="6500826" y="214290"/>
            <a:ext cx="2256350" cy="17764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Ebola Virus</a:t>
            </a:r>
            <a:endParaRPr lang="ar-IQ" dirty="0"/>
          </a:p>
        </p:txBody>
      </p:sp>
      <p:sp>
        <p:nvSpPr>
          <p:cNvPr id="3" name="عنصر نائب للمحتوى 2"/>
          <p:cNvSpPr>
            <a:spLocks noGrp="1"/>
          </p:cNvSpPr>
          <p:nvPr>
            <p:ph idx="1"/>
          </p:nvPr>
        </p:nvSpPr>
        <p:spPr/>
        <p:txBody>
          <a:bodyPr>
            <a:normAutofit fontScale="92500" lnSpcReduction="20000"/>
          </a:bodyPr>
          <a:lstStyle/>
          <a:p>
            <a:pPr algn="just"/>
            <a:r>
              <a:rPr lang="ar-SA" dirty="0"/>
              <a:t>ينتقل فيروس الإيبولا إلى الإنسان من الحيوانات البرية عن طريق ملامسة دم الحيوانات المصابة بالمرض أو إفرازاتها أو سوائل جسمها الأخرى. أول حالات العدوى وثقت عن طريق التعامل مع قردة الشمبانزي والغوريلا </a:t>
            </a:r>
            <a:r>
              <a:rPr lang="ar-SA" dirty="0" smtClean="0"/>
              <a:t>وخفافيش</a:t>
            </a:r>
            <a:r>
              <a:rPr lang="ar-IQ" dirty="0" smtClean="0"/>
              <a:t> </a:t>
            </a:r>
            <a:r>
              <a:rPr lang="ar-SA" dirty="0" smtClean="0"/>
              <a:t>الفاكهة </a:t>
            </a:r>
            <a:r>
              <a:rPr lang="ar-SA" dirty="0"/>
              <a:t>التي يعثر عليها نافقة أو مريضة، ولذلك سمي أيضًا بمرض القرود. </a:t>
            </a:r>
            <a:endParaRPr lang="en-US" dirty="0" smtClean="0"/>
          </a:p>
          <a:p>
            <a:pPr algn="just"/>
            <a:r>
              <a:rPr lang="ar-SA" dirty="0" smtClean="0"/>
              <a:t>ينتشر </a:t>
            </a:r>
            <a:r>
              <a:rPr lang="ar-SA" dirty="0"/>
              <a:t>المرض بين التجمعات البشرية عن طريق الدم أو سوائل الجسم </a:t>
            </a:r>
            <a:r>
              <a:rPr lang="ar-SA" dirty="0" smtClean="0"/>
              <a:t>الأخرى، </a:t>
            </a:r>
            <a:r>
              <a:rPr lang="ar-SA" dirty="0"/>
              <a:t>كما وتكثر الإصابات بين العاملين في مجال الرعاية الصحية لدى تقديم العلاج </a:t>
            </a:r>
            <a:r>
              <a:rPr lang="ar-SA" dirty="0" smtClean="0"/>
              <a:t>للمصابين، </a:t>
            </a:r>
            <a:r>
              <a:rPr lang="ar-SA" dirty="0"/>
              <a:t>وتكثر أيضًا العدوى عن طريق ملامسة جثة </a:t>
            </a:r>
            <a:r>
              <a:rPr lang="ar-SA" dirty="0" smtClean="0"/>
              <a:t>المتوفى</a:t>
            </a:r>
            <a:r>
              <a:rPr lang="en-US" dirty="0" smtClean="0"/>
              <a:t>.</a:t>
            </a:r>
            <a:endParaRPr lang="ar-IQ" dirty="0"/>
          </a:p>
        </p:txBody>
      </p:sp>
      <p:pic>
        <p:nvPicPr>
          <p:cNvPr id="4" name="Picture 4" descr="rhesus monkey"/>
          <p:cNvPicPr>
            <a:picLocks noChangeAspect="1" noChangeArrowheads="1"/>
          </p:cNvPicPr>
          <p:nvPr/>
        </p:nvPicPr>
        <p:blipFill>
          <a:blip r:embed="rId3"/>
          <a:srcRect/>
          <a:stretch>
            <a:fillRect/>
          </a:stretch>
        </p:blipFill>
        <p:spPr>
          <a:xfrm>
            <a:off x="7286644" y="285728"/>
            <a:ext cx="1384317" cy="1660732"/>
          </a:xfrm>
          <a:prstGeom prst="rect">
            <a:avLst/>
          </a:prstGeom>
          <a:noFill/>
          <a:ln w="38100">
            <a:solidFill>
              <a:srgbClr val="E9C04B"/>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DELL\Desktop\ebola\images.jpg"/>
          <p:cNvPicPr>
            <a:picLocks noChangeAspect="1" noChangeArrowheads="1"/>
          </p:cNvPicPr>
          <p:nvPr/>
        </p:nvPicPr>
        <p:blipFill>
          <a:blip r:embed="rId2"/>
          <a:srcRect/>
          <a:stretch>
            <a:fillRect/>
          </a:stretch>
        </p:blipFill>
        <p:spPr bwMode="auto">
          <a:xfrm>
            <a:off x="5572132" y="1142984"/>
            <a:ext cx="3152775" cy="1643074"/>
          </a:xfrm>
          <a:prstGeom prst="rect">
            <a:avLst/>
          </a:prstGeom>
          <a:noFill/>
        </p:spPr>
      </p:pic>
      <p:pic>
        <p:nvPicPr>
          <p:cNvPr id="5" name="Picture 4" descr="rhesus monkey"/>
          <p:cNvPicPr>
            <a:picLocks noChangeAspect="1" noChangeArrowheads="1"/>
          </p:cNvPicPr>
          <p:nvPr/>
        </p:nvPicPr>
        <p:blipFill>
          <a:blip r:embed="rId3"/>
          <a:srcRect/>
          <a:stretch>
            <a:fillRect/>
          </a:stretch>
        </p:blipFill>
        <p:spPr>
          <a:xfrm>
            <a:off x="3500430" y="857232"/>
            <a:ext cx="1845980" cy="2214578"/>
          </a:xfrm>
          <a:prstGeom prst="rect">
            <a:avLst/>
          </a:prstGeom>
          <a:noFill/>
          <a:ln w="38100">
            <a:solidFill>
              <a:srgbClr val="E9C04B"/>
            </a:solidFill>
          </a:ln>
        </p:spPr>
      </p:pic>
      <p:pic>
        <p:nvPicPr>
          <p:cNvPr id="1026" name="Picture 2"/>
          <p:cNvPicPr>
            <a:picLocks noChangeAspect="1" noChangeArrowheads="1"/>
          </p:cNvPicPr>
          <p:nvPr/>
        </p:nvPicPr>
        <p:blipFill>
          <a:blip r:embed="rId4"/>
          <a:srcRect/>
          <a:stretch>
            <a:fillRect/>
          </a:stretch>
        </p:blipFill>
        <p:spPr bwMode="auto">
          <a:xfrm>
            <a:off x="214282" y="928670"/>
            <a:ext cx="3094373" cy="21431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786446" y="3500438"/>
            <a:ext cx="2973163" cy="207170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3143240" y="3500438"/>
            <a:ext cx="2571768" cy="2124051"/>
          </a:xfrm>
          <a:prstGeom prst="rect">
            <a:avLst/>
          </a:prstGeom>
          <a:noFill/>
          <a:ln w="9525">
            <a:noFill/>
            <a:miter lim="800000"/>
            <a:headEnd/>
            <a:tailEnd/>
          </a:ln>
          <a:effectLst/>
        </p:spPr>
      </p:pic>
      <p:sp>
        <p:nvSpPr>
          <p:cNvPr id="10" name="عنوان 9"/>
          <p:cNvSpPr>
            <a:spLocks noGrp="1"/>
          </p:cNvSpPr>
          <p:nvPr>
            <p:ph type="title"/>
          </p:nvPr>
        </p:nvSpPr>
        <p:spPr>
          <a:xfrm>
            <a:off x="457200" y="267494"/>
            <a:ext cx="8229600" cy="518300"/>
          </a:xfrm>
        </p:spPr>
        <p:txBody>
          <a:bodyPr>
            <a:normAutofit fontScale="90000"/>
          </a:bodyPr>
          <a:lstStyle/>
          <a:p>
            <a:r>
              <a:rPr lang="en-US" dirty="0" smtClean="0"/>
              <a:t>Ebola</a:t>
            </a:r>
            <a:endParaRPr lang="ar-IQ" dirty="0"/>
          </a:p>
        </p:txBody>
      </p:sp>
      <p:pic>
        <p:nvPicPr>
          <p:cNvPr id="2" name="Picture 2"/>
          <p:cNvPicPr>
            <a:picLocks noChangeAspect="1" noChangeArrowheads="1"/>
          </p:cNvPicPr>
          <p:nvPr/>
        </p:nvPicPr>
        <p:blipFill>
          <a:blip r:embed="rId7"/>
          <a:srcRect/>
          <a:stretch>
            <a:fillRect/>
          </a:stretch>
        </p:blipFill>
        <p:spPr bwMode="auto">
          <a:xfrm>
            <a:off x="285720" y="3500438"/>
            <a:ext cx="2803642" cy="214314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a:srcRect/>
          <a:stretch>
            <a:fillRect/>
          </a:stretch>
        </p:blipFill>
        <p:spPr bwMode="auto">
          <a:xfrm>
            <a:off x="4857752" y="1500174"/>
            <a:ext cx="4080759" cy="4144520"/>
          </a:xfrm>
          <a:prstGeom prst="rect">
            <a:avLst/>
          </a:prstGeom>
          <a:noFill/>
          <a:ln w="9525">
            <a:noFill/>
            <a:miter lim="800000"/>
            <a:headEnd/>
            <a:tailEnd/>
          </a:ln>
        </p:spPr>
      </p:pic>
      <p:pic>
        <p:nvPicPr>
          <p:cNvPr id="5" name="صورة 4" descr="Deaths and recent cases"/>
          <p:cNvPicPr/>
          <p:nvPr/>
        </p:nvPicPr>
        <p:blipFill>
          <a:blip r:embed="rId3"/>
          <a:srcRect/>
          <a:stretch>
            <a:fillRect/>
          </a:stretch>
        </p:blipFill>
        <p:spPr bwMode="auto">
          <a:xfrm>
            <a:off x="428596" y="1500174"/>
            <a:ext cx="4400560" cy="41687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الفايرس المسجل محليا</a:t>
            </a:r>
            <a:br>
              <a:rPr lang="ar-IQ" dirty="0" smtClean="0"/>
            </a:br>
            <a:r>
              <a:rPr lang="en-US" dirty="0" smtClean="0"/>
              <a:t> Crimean-Congo Haemorrhagic Fever</a:t>
            </a:r>
            <a:r>
              <a:rPr lang="ar-IQ" dirty="0" smtClean="0"/>
              <a:t> </a:t>
            </a:r>
            <a:endParaRPr lang="ar-IQ" dirty="0"/>
          </a:p>
        </p:txBody>
      </p:sp>
      <p:sp>
        <p:nvSpPr>
          <p:cNvPr id="3" name="عنصر نائب للمحتوى 2"/>
          <p:cNvSpPr>
            <a:spLocks noGrp="1"/>
          </p:cNvSpPr>
          <p:nvPr>
            <p:ph idx="1"/>
          </p:nvPr>
        </p:nvSpPr>
        <p:spPr/>
        <p:txBody>
          <a:bodyPr>
            <a:normAutofit lnSpcReduction="10000"/>
          </a:bodyPr>
          <a:lstStyle/>
          <a:p>
            <a:pPr algn="just"/>
            <a:r>
              <a:rPr lang="en-US" dirty="0" smtClean="0"/>
              <a:t>Crimean-Congo Haemorrhagic Fever</a:t>
            </a:r>
            <a:r>
              <a:rPr lang="ar-IQ" dirty="0" smtClean="0"/>
              <a:t> مرض القرم- كونغو الحمى النزفية:</a:t>
            </a:r>
          </a:p>
          <a:p>
            <a:pPr algn="just">
              <a:buFontTx/>
              <a:buChar char="-"/>
            </a:pPr>
            <a:r>
              <a:rPr lang="ar-IQ" dirty="0" smtClean="0"/>
              <a:t>هي من الأمراض القاتلة التي شخصت للمرة الاولى في شبه جزيرة القرم 1944(روسيا). </a:t>
            </a:r>
          </a:p>
          <a:p>
            <a:pPr algn="just">
              <a:buFontTx/>
              <a:buChar char="-"/>
            </a:pPr>
            <a:r>
              <a:rPr lang="ar-IQ" dirty="0" smtClean="0"/>
              <a:t>هذا المرض يسببه فيروس من مجموعة </a:t>
            </a:r>
            <a:r>
              <a:rPr lang="en-US" dirty="0" smtClean="0"/>
              <a:t>RNA </a:t>
            </a:r>
            <a:r>
              <a:rPr lang="ar-IQ" dirty="0" smtClean="0"/>
              <a:t>جنس</a:t>
            </a:r>
            <a:r>
              <a:rPr lang="en-US" dirty="0" smtClean="0"/>
              <a:t>Niaroviruses </a:t>
            </a:r>
            <a:r>
              <a:rPr lang="ar-IQ" dirty="0" smtClean="0"/>
              <a:t>من عائلة </a:t>
            </a:r>
            <a:r>
              <a:rPr lang="en-US" dirty="0" smtClean="0"/>
              <a:t>Bunyaviridae</a:t>
            </a:r>
            <a:r>
              <a:rPr lang="ar-IQ" dirty="0" smtClean="0"/>
              <a:t>.</a:t>
            </a:r>
            <a:endParaRPr lang="ar-IQ" dirty="0" smtClean="0"/>
          </a:p>
          <a:p>
            <a:pPr algn="just">
              <a:buFontTx/>
              <a:buChar char="-"/>
            </a:pPr>
            <a:r>
              <a:rPr lang="ar-IQ" dirty="0" smtClean="0"/>
              <a:t>تنقله الحشرات .</a:t>
            </a:r>
          </a:p>
          <a:p>
            <a:pPr algn="just">
              <a:buFontTx/>
              <a:buChar char="-"/>
            </a:pPr>
            <a:r>
              <a:rPr lang="ar-IQ" dirty="0" smtClean="0">
                <a:solidFill>
                  <a:srgbClr val="FFFF00"/>
                </a:solidFill>
              </a:rPr>
              <a:t>ينتشر المرض في أسيا و أفريقيا وبعض أوربا</a:t>
            </a:r>
            <a:r>
              <a:rPr lang="ar-IQ" dirty="0" smtClean="0"/>
              <a:t>. </a:t>
            </a:r>
          </a:p>
          <a:p>
            <a:pPr algn="just">
              <a:buFontTx/>
              <a:buChar char="-"/>
            </a:pPr>
            <a:r>
              <a:rPr lang="ar-IQ" dirty="0" smtClean="0"/>
              <a:t>تصل حالة الوفياة من 15% الى 70%.</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000" dirty="0" smtClean="0"/>
              <a:t>VHF</a:t>
            </a:r>
            <a:endParaRPr lang="ar-IQ" sz="6000" dirty="0"/>
          </a:p>
        </p:txBody>
      </p:sp>
      <p:sp>
        <p:nvSpPr>
          <p:cNvPr id="3" name="عنصر نائب للمحتوى 2"/>
          <p:cNvSpPr>
            <a:spLocks noGrp="1"/>
          </p:cNvSpPr>
          <p:nvPr>
            <p:ph idx="1"/>
          </p:nvPr>
        </p:nvSpPr>
        <p:spPr>
          <a:xfrm>
            <a:off x="642910" y="1857364"/>
            <a:ext cx="8229600" cy="1143008"/>
          </a:xfrm>
        </p:spPr>
        <p:txBody>
          <a:bodyPr/>
          <a:lstStyle/>
          <a:p>
            <a:r>
              <a:rPr lang="ar-IQ" dirty="0" smtClean="0"/>
              <a:t>مرض فايروسي، يعطل تخثر الدم وبالتالي يتطور الى نزيف غير منضبط</a:t>
            </a:r>
            <a:endParaRPr lang="ar-IQ" dirty="0"/>
          </a:p>
        </p:txBody>
      </p:sp>
      <p:pic>
        <p:nvPicPr>
          <p:cNvPr id="4" name="Picture 7" descr="Shi Yalin"/>
          <p:cNvPicPr>
            <a:picLocks noChangeAspect="1" noChangeArrowheads="1"/>
          </p:cNvPicPr>
          <p:nvPr/>
        </p:nvPicPr>
        <p:blipFill>
          <a:blip r:embed="rId2"/>
          <a:srcRect/>
          <a:stretch>
            <a:fillRect/>
          </a:stretch>
        </p:blipFill>
        <p:spPr bwMode="auto">
          <a:xfrm>
            <a:off x="714348" y="2786058"/>
            <a:ext cx="4094171" cy="3367394"/>
          </a:xfrm>
          <a:prstGeom prst="rect">
            <a:avLst/>
          </a:prstGeom>
          <a:noFill/>
          <a:ln w="38100">
            <a:solidFill>
              <a:srgbClr val="E9C04B"/>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0"/>
            <a:r>
              <a:rPr lang="en-US" dirty="0" smtClean="0"/>
              <a:t>CCHF</a:t>
            </a:r>
            <a:endParaRPr lang="ar-IQ" dirty="0"/>
          </a:p>
        </p:txBody>
      </p:sp>
      <p:pic>
        <p:nvPicPr>
          <p:cNvPr id="4" name="Picture 4" descr="20051205_congo"/>
          <p:cNvPicPr>
            <a:picLocks noGrp="1" noChangeAspect="1" noChangeArrowheads="1"/>
          </p:cNvPicPr>
          <p:nvPr>
            <p:ph idx="1"/>
          </p:nvPr>
        </p:nvPicPr>
        <p:blipFill>
          <a:blip r:embed="rId2"/>
          <a:srcRect/>
          <a:stretch>
            <a:fillRect/>
          </a:stretch>
        </p:blipFill>
        <p:spPr>
          <a:xfrm>
            <a:off x="1142976" y="1428736"/>
            <a:ext cx="6929486" cy="4857784"/>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Crimean-Congo Haemorrhagic Fever   (CCHF)</a:t>
            </a:r>
            <a:endParaRPr lang="ar-IQ" dirty="0"/>
          </a:p>
        </p:txBody>
      </p:sp>
      <p:sp>
        <p:nvSpPr>
          <p:cNvPr id="3" name="عنصر نائب للمحتوى 2"/>
          <p:cNvSpPr>
            <a:spLocks noGrp="1"/>
          </p:cNvSpPr>
          <p:nvPr>
            <p:ph idx="1"/>
          </p:nvPr>
        </p:nvSpPr>
        <p:spPr/>
        <p:txBody>
          <a:bodyPr>
            <a:normAutofit/>
          </a:bodyPr>
          <a:lstStyle/>
          <a:p>
            <a:pPr algn="just"/>
            <a:r>
              <a:rPr lang="ar-IQ" dirty="0" smtClean="0"/>
              <a:t>حمى</a:t>
            </a:r>
            <a:r>
              <a:rPr lang="en-US" dirty="0" smtClean="0"/>
              <a:t> </a:t>
            </a:r>
            <a:r>
              <a:rPr lang="ar-IQ" dirty="0" smtClean="0"/>
              <a:t>القرم الكونغو النزفية: هي مرض فايروسي واسع الانتشار, ينقلها القراد ، وتتواجد في بعض الحيوانات الأليفة والبرية (لا يصيب الطيور).</a:t>
            </a:r>
            <a:endParaRPr lang="en-US" dirty="0" smtClean="0"/>
          </a:p>
          <a:p>
            <a:pPr algn="just"/>
            <a:r>
              <a:rPr lang="ar-IQ" dirty="0" smtClean="0"/>
              <a:t>ومعظم الحالات تحدث:  مربي الماشية ,العاملين في الزراعة، والعاملين في المجازر، والأطباء البيطريين.</a:t>
            </a:r>
          </a:p>
          <a:p>
            <a:pPr algn="just"/>
            <a:r>
              <a:rPr lang="ar-IQ" dirty="0" smtClean="0"/>
              <a:t>المرض السريري أمر نادر الحدوث في الحيوانات المصابة ولكن الأعراض قد تكون شديدة في الإنسان </a:t>
            </a:r>
            <a:r>
              <a:rPr lang="ar-IQ" dirty="0" smtClean="0"/>
              <a:t>المصاب.</a:t>
            </a:r>
          </a:p>
          <a:p>
            <a:pPr algn="just">
              <a:buNone/>
            </a:pP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457200" y="267494"/>
            <a:ext cx="8229600" cy="589738"/>
          </a:xfrm>
        </p:spPr>
        <p:txBody>
          <a:bodyPr>
            <a:normAutofit fontScale="90000"/>
          </a:bodyPr>
          <a:lstStyle/>
          <a:p>
            <a:r>
              <a:rPr lang="en-US" dirty="0" smtClean="0"/>
              <a:t>CCHF</a:t>
            </a:r>
            <a:endParaRPr lang="ar-IQ" dirty="0"/>
          </a:p>
        </p:txBody>
      </p:sp>
      <p:pic>
        <p:nvPicPr>
          <p:cNvPr id="4" name="عنصر نائب للمحتوى 3" descr="C:\Users\DELL\Desktop\ticks.jpg"/>
          <p:cNvPicPr>
            <a:picLocks noGrp="1"/>
          </p:cNvPicPr>
          <p:nvPr>
            <p:ph idx="4294967295"/>
          </p:nvPr>
        </p:nvPicPr>
        <p:blipFill>
          <a:blip r:embed="rId2"/>
          <a:srcRect t="2000" b="46400"/>
          <a:stretch>
            <a:fillRect/>
          </a:stretch>
        </p:blipFill>
        <p:spPr bwMode="auto">
          <a:xfrm>
            <a:off x="714348" y="928670"/>
            <a:ext cx="1714512" cy="2357436"/>
          </a:xfrm>
          <a:prstGeom prst="rect">
            <a:avLst/>
          </a:prstGeom>
          <a:noFill/>
          <a:ln w="9525">
            <a:noFill/>
            <a:miter lim="800000"/>
            <a:headEnd/>
            <a:tailEnd/>
          </a:ln>
        </p:spPr>
      </p:pic>
      <p:pic>
        <p:nvPicPr>
          <p:cNvPr id="1026" name="Picture 2" descr="C:\Users\DELL\Desktop\ebola\images (1).jpg"/>
          <p:cNvPicPr>
            <a:picLocks noChangeAspect="1" noChangeArrowheads="1"/>
          </p:cNvPicPr>
          <p:nvPr/>
        </p:nvPicPr>
        <p:blipFill>
          <a:blip r:embed="rId3"/>
          <a:srcRect/>
          <a:stretch>
            <a:fillRect/>
          </a:stretch>
        </p:blipFill>
        <p:spPr bwMode="auto">
          <a:xfrm>
            <a:off x="5042062" y="3609071"/>
            <a:ext cx="3412593" cy="2820325"/>
          </a:xfrm>
          <a:prstGeom prst="rect">
            <a:avLst/>
          </a:prstGeom>
          <a:noFill/>
        </p:spPr>
      </p:pic>
      <p:pic>
        <p:nvPicPr>
          <p:cNvPr id="1028" name="Picture 4" descr="C:\Users\DELL\Desktop\ebola\images (3).jpg"/>
          <p:cNvPicPr>
            <a:picLocks noChangeAspect="1" noChangeArrowheads="1"/>
          </p:cNvPicPr>
          <p:nvPr/>
        </p:nvPicPr>
        <p:blipFill>
          <a:blip r:embed="rId4"/>
          <a:srcRect/>
          <a:stretch>
            <a:fillRect/>
          </a:stretch>
        </p:blipFill>
        <p:spPr bwMode="auto">
          <a:xfrm>
            <a:off x="2786050" y="922327"/>
            <a:ext cx="2538413" cy="2425720"/>
          </a:xfrm>
          <a:prstGeom prst="rect">
            <a:avLst/>
          </a:prstGeom>
          <a:noFill/>
        </p:spPr>
      </p:pic>
      <p:pic>
        <p:nvPicPr>
          <p:cNvPr id="1029" name="Picture 5" descr="C:\Users\DELL\Desktop\ebola\images.jpg"/>
          <p:cNvPicPr>
            <a:picLocks noChangeAspect="1" noChangeArrowheads="1"/>
          </p:cNvPicPr>
          <p:nvPr/>
        </p:nvPicPr>
        <p:blipFill>
          <a:blip r:embed="rId5"/>
          <a:srcRect/>
          <a:stretch>
            <a:fillRect/>
          </a:stretch>
        </p:blipFill>
        <p:spPr bwMode="auto">
          <a:xfrm>
            <a:off x="5500694" y="1285860"/>
            <a:ext cx="3152775" cy="1643074"/>
          </a:xfrm>
          <a:prstGeom prst="rect">
            <a:avLst/>
          </a:prstGeom>
          <a:noFill/>
        </p:spPr>
      </p:pic>
      <p:pic>
        <p:nvPicPr>
          <p:cNvPr id="7" name="Picture 4"/>
          <p:cNvPicPr>
            <a:picLocks noChangeAspect="1" noChangeArrowheads="1"/>
          </p:cNvPicPr>
          <p:nvPr/>
        </p:nvPicPr>
        <p:blipFill>
          <a:blip r:embed="rId6"/>
          <a:srcRect/>
          <a:stretch>
            <a:fillRect/>
          </a:stretch>
        </p:blipFill>
        <p:spPr bwMode="auto">
          <a:xfrm>
            <a:off x="714348" y="3571876"/>
            <a:ext cx="4127529" cy="278608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161242"/>
          </a:xfrm>
        </p:spPr>
        <p:txBody>
          <a:bodyPr/>
          <a:lstStyle/>
          <a:p>
            <a:r>
              <a:rPr lang="ar-IQ" dirty="0" smtClean="0"/>
              <a:t>الدول التي سجلت </a:t>
            </a:r>
            <a:r>
              <a:rPr lang="en-US" dirty="0" smtClean="0"/>
              <a:t>CCHF</a:t>
            </a:r>
            <a:endParaRPr lang="ar-IQ" dirty="0"/>
          </a:p>
        </p:txBody>
      </p:sp>
      <p:sp>
        <p:nvSpPr>
          <p:cNvPr id="3" name="عنصر نائب للمحتوى 2"/>
          <p:cNvSpPr>
            <a:spLocks noGrp="1"/>
          </p:cNvSpPr>
          <p:nvPr>
            <p:ph idx="1"/>
          </p:nvPr>
        </p:nvSpPr>
        <p:spPr>
          <a:xfrm>
            <a:off x="457200" y="1882808"/>
            <a:ext cx="8229600" cy="4117960"/>
          </a:xfrm>
        </p:spPr>
        <p:txBody>
          <a:bodyPr>
            <a:normAutofit/>
          </a:bodyPr>
          <a:lstStyle/>
          <a:p>
            <a:pPr algn="just">
              <a:buNone/>
            </a:pPr>
            <a:r>
              <a:rPr lang="ar-IQ" sz="4000" dirty="0" smtClean="0"/>
              <a:t>   - </a:t>
            </a:r>
            <a:r>
              <a:rPr lang="ar-IQ" sz="2400" dirty="0" smtClean="0"/>
              <a:t>البانيا ,بلغاريا, يوغسلافيا, روسيا, الصين, تركيا, الباكستان, العربية السعودية, دبي , العراق, عمان, السنغال, جنوب افريقيا, زائير, ايران, نايجيريا ,اليونان....................... </a:t>
            </a:r>
          </a:p>
          <a:p>
            <a:pPr algn="just">
              <a:buNone/>
            </a:pPr>
            <a:r>
              <a:rPr lang="ar-IQ" sz="2400" dirty="0" smtClean="0"/>
              <a:t>     </a:t>
            </a:r>
            <a:r>
              <a:rPr lang="ar-IQ" sz="2400" dirty="0" smtClean="0">
                <a:solidFill>
                  <a:srgbClr val="FFFF00"/>
                </a:solidFill>
              </a:rPr>
              <a:t>محليا: </a:t>
            </a:r>
          </a:p>
          <a:p>
            <a:pPr algn="just">
              <a:buNone/>
            </a:pPr>
            <a:r>
              <a:rPr lang="ar-IQ" sz="2400" dirty="0" smtClean="0"/>
              <a:t>     _ </a:t>
            </a:r>
            <a:r>
              <a:rPr lang="ar-IQ" sz="2400" dirty="0" smtClean="0">
                <a:solidFill>
                  <a:srgbClr val="FFC000"/>
                </a:solidFill>
              </a:rPr>
              <a:t>سجلت اول حالة اصابة بالـ </a:t>
            </a:r>
            <a:r>
              <a:rPr lang="en-US" sz="2400" dirty="0" smtClean="0">
                <a:solidFill>
                  <a:srgbClr val="FFC000"/>
                </a:solidFill>
              </a:rPr>
              <a:t>CCHF</a:t>
            </a:r>
            <a:r>
              <a:rPr lang="ar-IQ" sz="2400" dirty="0" smtClean="0">
                <a:solidFill>
                  <a:srgbClr val="FFC000"/>
                </a:solidFill>
              </a:rPr>
              <a:t> في العراق في ايلول 1979 (عشر حالات في منطقة قرب بغداد </a:t>
            </a:r>
            <a:r>
              <a:rPr lang="ar-IQ" sz="2400" dirty="0" err="1" smtClean="0">
                <a:solidFill>
                  <a:srgbClr val="FFC000"/>
                </a:solidFill>
              </a:rPr>
              <a:t>والانبار</a:t>
            </a:r>
            <a:r>
              <a:rPr lang="ar-IQ" sz="2400" dirty="0" smtClean="0">
                <a:solidFill>
                  <a:srgbClr val="FFC000"/>
                </a:solidFill>
              </a:rPr>
              <a:t>- </a:t>
            </a:r>
            <a:r>
              <a:rPr lang="ar-IQ" sz="2400" dirty="0" smtClean="0">
                <a:solidFill>
                  <a:srgbClr val="FFC000"/>
                </a:solidFill>
              </a:rPr>
              <a:t>المتعاملين </a:t>
            </a:r>
            <a:r>
              <a:rPr lang="ar-IQ" sz="2400" dirty="0" smtClean="0">
                <a:solidFill>
                  <a:srgbClr val="FFC000"/>
                </a:solidFill>
              </a:rPr>
              <a:t>مع الاغنام</a:t>
            </a:r>
            <a:r>
              <a:rPr lang="ar-IQ" sz="2400" dirty="0" smtClean="0"/>
              <a:t>).</a:t>
            </a:r>
          </a:p>
          <a:p>
            <a:pPr algn="just">
              <a:buNone/>
            </a:pPr>
            <a:r>
              <a:rPr lang="ar-IQ" sz="2400" dirty="0" smtClean="0"/>
              <a:t>    _ </a:t>
            </a:r>
            <a:r>
              <a:rPr lang="ar-IQ" sz="2400" dirty="0" smtClean="0">
                <a:solidFill>
                  <a:schemeClr val="accent3">
                    <a:lumMod val="50000"/>
                  </a:schemeClr>
                </a:solidFill>
              </a:rPr>
              <a:t>وسجلت 14 حالة في مدينة الموصل عام 2010</a:t>
            </a:r>
            <a:endParaRPr lang="en-US" sz="2400" dirty="0" smtClean="0">
              <a:solidFill>
                <a:schemeClr val="accent3">
                  <a:lumMod val="50000"/>
                </a:schemeClr>
              </a:solidFill>
            </a:endParaRPr>
          </a:p>
        </p:txBody>
      </p:sp>
      <p:pic>
        <p:nvPicPr>
          <p:cNvPr id="4" name="Picture 4" descr="20051205_congo"/>
          <p:cNvPicPr>
            <a:picLocks noChangeAspect="1" noChangeArrowheads="1"/>
          </p:cNvPicPr>
          <p:nvPr/>
        </p:nvPicPr>
        <p:blipFill>
          <a:blip r:embed="rId2"/>
          <a:srcRect/>
          <a:stretch>
            <a:fillRect/>
          </a:stretch>
        </p:blipFill>
        <p:spPr>
          <a:xfrm>
            <a:off x="6500826" y="357166"/>
            <a:ext cx="2445701" cy="171451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267494"/>
            <a:ext cx="8229600" cy="1661308"/>
          </a:xfrm>
        </p:spPr>
        <p:txBody>
          <a:bodyPr>
            <a:noAutofit/>
          </a:bodyPr>
          <a:lstStyle/>
          <a:p>
            <a:r>
              <a:rPr lang="ar-IQ" sz="2800" dirty="0" smtClean="0"/>
              <a:t>دائرة صحة نينوى </a:t>
            </a:r>
            <a:br>
              <a:rPr lang="ar-IQ" sz="2800" dirty="0" smtClean="0"/>
            </a:br>
            <a:r>
              <a:rPr lang="ar-IQ" sz="2800" dirty="0" smtClean="0"/>
              <a:t> قسم الرعاية الصحية الاولية</a:t>
            </a:r>
            <a:br>
              <a:rPr lang="ar-IQ" sz="2800" dirty="0" smtClean="0"/>
            </a:br>
            <a:r>
              <a:rPr lang="ar-IQ" sz="2800" dirty="0" smtClean="0"/>
              <a:t> لجنة السيطرة على الامراض الانتقالية</a:t>
            </a:r>
            <a:br>
              <a:rPr lang="ar-IQ" sz="2800" dirty="0" smtClean="0"/>
            </a:br>
            <a:r>
              <a:rPr lang="ar-IQ" sz="2800" dirty="0" smtClean="0"/>
              <a:t> شعبة تعزيز الصحة</a:t>
            </a:r>
            <a:br>
              <a:rPr lang="ar-IQ" sz="2800" dirty="0" smtClean="0"/>
            </a:br>
            <a:r>
              <a:rPr lang="ar-IQ" sz="2800" dirty="0" smtClean="0"/>
              <a:t>2010</a:t>
            </a:r>
            <a:endParaRPr lang="ar-IQ" sz="2800" dirty="0"/>
          </a:p>
        </p:txBody>
      </p:sp>
      <p:pic>
        <p:nvPicPr>
          <p:cNvPr id="3074" name="Picture 2" descr="C:\Users\DELL\Desktop\picture.jpg"/>
          <p:cNvPicPr>
            <a:picLocks noGrp="1" noChangeAspect="1" noChangeArrowheads="1"/>
          </p:cNvPicPr>
          <p:nvPr>
            <p:ph idx="4294967295"/>
          </p:nvPr>
        </p:nvPicPr>
        <p:blipFill>
          <a:blip r:embed="rId2"/>
          <a:srcRect/>
          <a:stretch>
            <a:fillRect/>
          </a:stretch>
        </p:blipFill>
        <p:spPr bwMode="auto">
          <a:xfrm>
            <a:off x="2047857" y="2071678"/>
            <a:ext cx="5976980" cy="448273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التشخيص المختبري</a:t>
            </a:r>
            <a:endParaRPr lang="ar-IQ" dirty="0"/>
          </a:p>
        </p:txBody>
      </p:sp>
      <p:sp>
        <p:nvSpPr>
          <p:cNvPr id="3" name="عنصر نائب للمحتوى 2"/>
          <p:cNvSpPr>
            <a:spLocks noGrp="1"/>
          </p:cNvSpPr>
          <p:nvPr>
            <p:ph idx="1"/>
          </p:nvPr>
        </p:nvSpPr>
        <p:spPr>
          <a:xfrm>
            <a:off x="500034" y="2428868"/>
            <a:ext cx="8229600" cy="3857652"/>
          </a:xfrm>
        </p:spPr>
        <p:txBody>
          <a:bodyPr>
            <a:normAutofit fontScale="92500" lnSpcReduction="20000"/>
          </a:bodyPr>
          <a:lstStyle/>
          <a:p>
            <a:pPr algn="just"/>
            <a:r>
              <a:rPr lang="ar-IQ" dirty="0" smtClean="0"/>
              <a:t>اختبار الدم العام يشير الى انخفاض التعداد الكلي لكريات الدم البيضاء وبالخصوص الخلايا اللمفاوية, وانخفاض تعداد الصفائح الدموية</a:t>
            </a:r>
            <a:r>
              <a:rPr lang="en-US" dirty="0" smtClean="0">
                <a:hlinkClick r:id="rId2" tooltip="Platelet"/>
              </a:rPr>
              <a:t>platelet</a:t>
            </a:r>
            <a:r>
              <a:rPr lang="en-US" dirty="0" smtClean="0"/>
              <a:t>  </a:t>
            </a:r>
            <a:r>
              <a:rPr lang="ar-IQ" dirty="0" smtClean="0"/>
              <a:t> .</a:t>
            </a:r>
          </a:p>
          <a:p>
            <a:pPr algn="just"/>
            <a:r>
              <a:rPr lang="ar-IQ" dirty="0" smtClean="0"/>
              <a:t>زيادة تركيز انزيمات الكبد في مصل الدم.</a:t>
            </a:r>
          </a:p>
          <a:p>
            <a:pPr algn="just"/>
            <a:r>
              <a:rPr lang="ar-IQ" dirty="0" smtClean="0"/>
              <a:t>انخفاض قابلية تخثر الدم</a:t>
            </a:r>
            <a:r>
              <a:rPr lang="en-US" dirty="0" smtClean="0"/>
              <a:t>blood clotting</a:t>
            </a:r>
            <a:r>
              <a:rPr lang="ar-IQ" dirty="0" smtClean="0"/>
              <a:t> , زيادة زمن التخثر البروثرومبين (</a:t>
            </a:r>
            <a:r>
              <a:rPr lang="en-US" dirty="0" smtClean="0"/>
              <a:t>PT, PPT</a:t>
            </a:r>
            <a:r>
              <a:rPr lang="ar-IQ" dirty="0" smtClean="0"/>
              <a:t> ).</a:t>
            </a:r>
          </a:p>
          <a:p>
            <a:pPr algn="just"/>
            <a:r>
              <a:rPr lang="ar-IQ" dirty="0" smtClean="0"/>
              <a:t>ارتفاع نسبة اليوريا والكرياتنين في مصل الدم.</a:t>
            </a:r>
          </a:p>
          <a:p>
            <a:pPr algn="just"/>
            <a:r>
              <a:rPr lang="ar-IQ" dirty="0" smtClean="0"/>
              <a:t>الاختبارات المناعية و الـ </a:t>
            </a:r>
            <a:r>
              <a:rPr lang="en-US" dirty="0" smtClean="0"/>
              <a:t>PCR</a:t>
            </a:r>
            <a:r>
              <a:rPr lang="ar-IQ" dirty="0" smtClean="0"/>
              <a:t>للكشف عن نوع الفايرس.</a:t>
            </a:r>
            <a:endParaRPr lang="ar-IQ" dirty="0"/>
          </a:p>
        </p:txBody>
      </p:sp>
      <p:pic>
        <p:nvPicPr>
          <p:cNvPr id="4" name="Picture 4"/>
          <p:cNvPicPr>
            <a:picLocks noChangeAspect="1" noChangeArrowheads="1"/>
          </p:cNvPicPr>
          <p:nvPr/>
        </p:nvPicPr>
        <p:blipFill>
          <a:blip r:embed="rId3"/>
          <a:srcRect/>
          <a:stretch>
            <a:fillRect/>
          </a:stretch>
        </p:blipFill>
        <p:spPr bwMode="auto">
          <a:xfrm>
            <a:off x="5443521" y="285728"/>
            <a:ext cx="3333773" cy="200026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العلاج </a:t>
            </a:r>
            <a:endParaRPr lang="ar-IQ" dirty="0"/>
          </a:p>
        </p:txBody>
      </p:sp>
      <p:sp>
        <p:nvSpPr>
          <p:cNvPr id="3" name="عنصر نائب للمحتوى 2"/>
          <p:cNvSpPr>
            <a:spLocks noGrp="1"/>
          </p:cNvSpPr>
          <p:nvPr>
            <p:ph idx="1"/>
          </p:nvPr>
        </p:nvSpPr>
        <p:spPr>
          <a:xfrm>
            <a:off x="642910" y="2428868"/>
            <a:ext cx="8229600" cy="3786214"/>
          </a:xfrm>
        </p:spPr>
        <p:txBody>
          <a:bodyPr>
            <a:normAutofit fontScale="70000" lnSpcReduction="20000"/>
          </a:bodyPr>
          <a:lstStyle/>
          <a:p>
            <a:pPr algn="just">
              <a:buNone/>
            </a:pPr>
            <a:endParaRPr lang="ar-IQ" dirty="0" smtClean="0"/>
          </a:p>
          <a:p>
            <a:pPr algn="just"/>
            <a:r>
              <a:rPr lang="ar-IQ" sz="3800" dirty="0" smtClean="0"/>
              <a:t>التعويض بالسوائل الملحية</a:t>
            </a:r>
          </a:p>
          <a:p>
            <a:pPr algn="just"/>
            <a:r>
              <a:rPr lang="ar-IQ" sz="3800" dirty="0" smtClean="0"/>
              <a:t>السيطرة على نسبة الدم وتعويضه</a:t>
            </a:r>
          </a:p>
          <a:p>
            <a:pPr algn="just"/>
            <a:r>
              <a:rPr lang="ar-IQ" sz="3800" dirty="0" smtClean="0"/>
              <a:t>تتوفر عدد من المركبات الدوائية المضادة للفايروسات الفعالة على بعض الانواع الفيروسية المسببة للحمى النزفية:</a:t>
            </a:r>
            <a:r>
              <a:rPr lang="en-US" sz="3800" dirty="0" smtClean="0"/>
              <a:t>Ribavirin, Interferon </a:t>
            </a:r>
            <a:endParaRPr lang="ar-IQ" sz="3800" dirty="0" smtClean="0"/>
          </a:p>
          <a:p>
            <a:pPr algn="just"/>
            <a:r>
              <a:rPr lang="ar-IQ" sz="3800" dirty="0" smtClean="0"/>
              <a:t>للوقاية يمكن استعمال </a:t>
            </a:r>
            <a:r>
              <a:rPr lang="en-US" sz="3800" dirty="0" smtClean="0"/>
              <a:t>Ribavirin </a:t>
            </a:r>
            <a:r>
              <a:rPr lang="ar-IQ" sz="3800" dirty="0" smtClean="0"/>
              <a:t>(تشير احد البحوث في تركيا الى كفاءة استخدام الرايبوفرين عن طريق الفم لعلاج ثمان حالات مصابة دون خسائر بشرية للفترة من 2002 الى 2003 لمرض </a:t>
            </a:r>
            <a:r>
              <a:rPr lang="en-US" sz="3800" dirty="0" smtClean="0"/>
              <a:t>CCHF</a:t>
            </a:r>
            <a:r>
              <a:rPr lang="ar-IQ" sz="3800" dirty="0" smtClean="0"/>
              <a:t>) .</a:t>
            </a:r>
          </a:p>
          <a:p>
            <a:pPr algn="just">
              <a:buNone/>
            </a:pPr>
            <a:endParaRPr lang="en-US" sz="3800" dirty="0" smtClean="0"/>
          </a:p>
          <a:p>
            <a:pPr>
              <a:buNone/>
            </a:pPr>
            <a:endParaRPr lang="ar-IQ" dirty="0"/>
          </a:p>
        </p:txBody>
      </p:sp>
      <p:pic>
        <p:nvPicPr>
          <p:cNvPr id="2050" name="Picture 2" descr="C:\Users\DELL\Desktop\ebola\images (5).jpg"/>
          <p:cNvPicPr>
            <a:picLocks noChangeAspect="1" noChangeArrowheads="1"/>
          </p:cNvPicPr>
          <p:nvPr/>
        </p:nvPicPr>
        <p:blipFill>
          <a:blip r:embed="rId2"/>
          <a:srcRect/>
          <a:stretch>
            <a:fillRect/>
          </a:stretch>
        </p:blipFill>
        <p:spPr bwMode="auto">
          <a:xfrm>
            <a:off x="5056738" y="428604"/>
            <a:ext cx="3444332" cy="1928826"/>
          </a:xfrm>
          <a:prstGeom prst="rect">
            <a:avLst/>
          </a:prstGeom>
          <a:noFill/>
        </p:spPr>
      </p:pic>
      <p:pic>
        <p:nvPicPr>
          <p:cNvPr id="5122" name="Picture 2" descr="C:\Users\DELL\Desktop\injection-100257544.jpg"/>
          <p:cNvPicPr>
            <a:picLocks noChangeAspect="1" noChangeArrowheads="1"/>
          </p:cNvPicPr>
          <p:nvPr/>
        </p:nvPicPr>
        <p:blipFill>
          <a:blip r:embed="rId3"/>
          <a:srcRect/>
          <a:stretch>
            <a:fillRect/>
          </a:stretch>
        </p:blipFill>
        <p:spPr bwMode="auto">
          <a:xfrm>
            <a:off x="642910" y="1571612"/>
            <a:ext cx="1273025" cy="1928826"/>
          </a:xfrm>
          <a:prstGeom prst="rect">
            <a:avLst/>
          </a:prstGeom>
          <a:noFill/>
        </p:spPr>
      </p:pic>
      <p:pic>
        <p:nvPicPr>
          <p:cNvPr id="5123" name="Picture 3" descr="C:\Users\DELL\Desktop\syringe-and-bottle-10070827.jpg"/>
          <p:cNvPicPr>
            <a:picLocks noChangeAspect="1" noChangeArrowheads="1"/>
          </p:cNvPicPr>
          <p:nvPr/>
        </p:nvPicPr>
        <p:blipFill>
          <a:blip r:embed="rId4"/>
          <a:srcRect/>
          <a:stretch>
            <a:fillRect/>
          </a:stretch>
        </p:blipFill>
        <p:spPr bwMode="auto">
          <a:xfrm>
            <a:off x="2253512" y="428604"/>
            <a:ext cx="2773095" cy="190650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الوقاية</a:t>
            </a:r>
            <a:endParaRPr lang="ar-IQ" dirty="0"/>
          </a:p>
        </p:txBody>
      </p:sp>
      <p:sp>
        <p:nvSpPr>
          <p:cNvPr id="3" name="عنصر نائب للمحتوى 2"/>
          <p:cNvSpPr>
            <a:spLocks noGrp="1"/>
          </p:cNvSpPr>
          <p:nvPr>
            <p:ph idx="1"/>
          </p:nvPr>
        </p:nvSpPr>
        <p:spPr>
          <a:xfrm>
            <a:off x="571472" y="2357430"/>
            <a:ext cx="8229600" cy="4000528"/>
          </a:xfrm>
        </p:spPr>
        <p:txBody>
          <a:bodyPr>
            <a:normAutofit fontScale="77500" lnSpcReduction="20000"/>
          </a:bodyPr>
          <a:lstStyle/>
          <a:p>
            <a:pPr algn="just"/>
            <a:r>
              <a:rPr lang="ar-IQ" dirty="0" smtClean="0"/>
              <a:t>1- اللقاحات: باستثناء الحمى الصفراء والحمى النزفية الأرجنتينية اللتين تم تطوير أنواع من اللقاح لهما, </a:t>
            </a:r>
            <a:r>
              <a:rPr lang="ar-IQ" b="1" dirty="0" smtClean="0"/>
              <a:t>لا توجد لقاحات يمكنها أن تقي من الإصابة بالانواع الفايروسية الاخرى.</a:t>
            </a:r>
          </a:p>
          <a:p>
            <a:pPr algn="just"/>
            <a:r>
              <a:rPr lang="ar-IQ" dirty="0" smtClean="0"/>
              <a:t>2- السيطرة على تعداد القوارض.</a:t>
            </a:r>
          </a:p>
          <a:p>
            <a:pPr algn="just"/>
            <a:r>
              <a:rPr lang="ar-IQ" dirty="0" smtClean="0"/>
              <a:t>3- استخدام مبيدات الحشرات.</a:t>
            </a:r>
          </a:p>
          <a:p>
            <a:pPr algn="just"/>
            <a:r>
              <a:rPr lang="ar-IQ" dirty="0" smtClean="0"/>
              <a:t>4- تجنب التعامل الجسدي عن قرب مع الأشخاص المصابين بالعدوى وسوائلهم الجسدية.</a:t>
            </a:r>
          </a:p>
          <a:p>
            <a:pPr algn="just"/>
            <a:r>
              <a:rPr lang="ar-IQ" dirty="0" smtClean="0"/>
              <a:t>5- استخدام اللابسة الواقية.</a:t>
            </a:r>
          </a:p>
          <a:p>
            <a:pPr algn="just"/>
            <a:r>
              <a:rPr lang="ar-IQ" dirty="0" smtClean="0"/>
              <a:t>6- التعقيم والتخلص من الأدوات والمستلزمات المستخدمة في</a:t>
            </a:r>
          </a:p>
          <a:p>
            <a:pPr algn="just">
              <a:buNone/>
            </a:pPr>
            <a:r>
              <a:rPr lang="ar-IQ" dirty="0" smtClean="0"/>
              <a:t>    علاج المرضى المصابين بالحمى النزفية الفيروسية أو العناية بهم، مثل الإبر وموازين الحرارة.</a:t>
            </a:r>
          </a:p>
          <a:p>
            <a:pPr algn="just">
              <a:buNone/>
            </a:pPr>
            <a:r>
              <a:rPr lang="ar-IQ" dirty="0" smtClean="0"/>
              <a:t>    7- استخدام المطهرات الفينولية او هيبوكلوريت</a:t>
            </a:r>
            <a:endParaRPr lang="ar-IQ" dirty="0"/>
          </a:p>
        </p:txBody>
      </p:sp>
      <p:pic>
        <p:nvPicPr>
          <p:cNvPr id="5" name="Picture 3" descr="C:\Users\DELL\Desktop\ebola\images (2).jpg"/>
          <p:cNvPicPr>
            <a:picLocks noChangeAspect="1" noChangeArrowheads="1"/>
          </p:cNvPicPr>
          <p:nvPr/>
        </p:nvPicPr>
        <p:blipFill>
          <a:blip r:embed="rId2"/>
          <a:srcRect/>
          <a:stretch>
            <a:fillRect/>
          </a:stretch>
        </p:blipFill>
        <p:spPr bwMode="auto">
          <a:xfrm>
            <a:off x="5500694" y="500042"/>
            <a:ext cx="3081132" cy="1747354"/>
          </a:xfrm>
          <a:prstGeom prst="rect">
            <a:avLst/>
          </a:prstGeom>
          <a:noFill/>
        </p:spPr>
      </p:pic>
      <p:pic>
        <p:nvPicPr>
          <p:cNvPr id="3074" name="Picture 2" descr="C:\Users\DELL\Desktop\sh 7.jpg"/>
          <p:cNvPicPr>
            <a:picLocks noChangeAspect="1" noChangeArrowheads="1"/>
          </p:cNvPicPr>
          <p:nvPr/>
        </p:nvPicPr>
        <p:blipFill>
          <a:blip r:embed="rId3"/>
          <a:srcRect/>
          <a:stretch>
            <a:fillRect/>
          </a:stretch>
        </p:blipFill>
        <p:spPr bwMode="auto">
          <a:xfrm>
            <a:off x="2643174" y="500042"/>
            <a:ext cx="2628900" cy="17335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اخر التقارير </a:t>
            </a:r>
            <a:r>
              <a:rPr lang="en-US" dirty="0" smtClean="0"/>
              <a:t>Ebola</a:t>
            </a:r>
            <a:endParaRPr lang="ar-IQ" dirty="0"/>
          </a:p>
        </p:txBody>
      </p:sp>
      <p:sp>
        <p:nvSpPr>
          <p:cNvPr id="3" name="عنصر نائب للمحتوى 2"/>
          <p:cNvSpPr>
            <a:spLocks noGrp="1"/>
          </p:cNvSpPr>
          <p:nvPr>
            <p:ph idx="1"/>
          </p:nvPr>
        </p:nvSpPr>
        <p:spPr>
          <a:xfrm>
            <a:off x="571472" y="2500306"/>
            <a:ext cx="8229600" cy="3475018"/>
          </a:xfrm>
        </p:spPr>
        <p:txBody>
          <a:bodyPr/>
          <a:lstStyle/>
          <a:p>
            <a:r>
              <a:rPr lang="ar-IQ" dirty="0" smtClean="0"/>
              <a:t>اشارت مديرة منظمة الصحة العالمية, سجلت 15000حالة </a:t>
            </a:r>
            <a:r>
              <a:rPr lang="ar-IQ" dirty="0" smtClean="0"/>
              <a:t>إصابة </a:t>
            </a:r>
            <a:r>
              <a:rPr lang="ar-IQ" dirty="0" smtClean="0"/>
              <a:t>في غرب </a:t>
            </a:r>
            <a:r>
              <a:rPr lang="ar-IQ" dirty="0" smtClean="0"/>
              <a:t>أفريقيا </a:t>
            </a:r>
            <a:r>
              <a:rPr lang="ar-IQ" dirty="0" smtClean="0"/>
              <a:t>وحوالي 5420 حالة وفاة.</a:t>
            </a:r>
          </a:p>
          <a:p>
            <a:r>
              <a:rPr lang="ar-IQ" dirty="0" smtClean="0"/>
              <a:t> يتفشى الوباء حاليا في غرب افريقيا وهي غينيا وسيراليون وليبيريا, بالاضافة الى  نيجيريا</a:t>
            </a:r>
            <a:r>
              <a:rPr lang="ar-IQ" dirty="0" smtClean="0"/>
              <a:t>.</a:t>
            </a:r>
          </a:p>
          <a:p>
            <a:r>
              <a:rPr lang="ar-IQ" dirty="0" smtClean="0"/>
              <a:t>الدول التي أعلنت حالة الطوارئ الوقائي : استراليا, كندا, أمريكا, بريطانيا , ألمانيا..............</a:t>
            </a:r>
            <a:endParaRPr lang="ar-IQ" dirty="0"/>
          </a:p>
        </p:txBody>
      </p:sp>
      <p:pic>
        <p:nvPicPr>
          <p:cNvPr id="1026" name="Picture 2" descr="C:\Users\DELL\Desktop\ebola picture 2.jpg"/>
          <p:cNvPicPr>
            <a:picLocks noChangeAspect="1" noChangeArrowheads="1"/>
          </p:cNvPicPr>
          <p:nvPr/>
        </p:nvPicPr>
        <p:blipFill>
          <a:blip r:embed="rId2"/>
          <a:srcRect/>
          <a:stretch>
            <a:fillRect/>
          </a:stretch>
        </p:blipFill>
        <p:spPr bwMode="auto">
          <a:xfrm>
            <a:off x="5500694" y="357165"/>
            <a:ext cx="3179762" cy="21053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hfpetech"/>
          <p:cNvPicPr>
            <a:picLocks noGrp="1" noChangeAspect="1" noChangeArrowheads="1"/>
          </p:cNvPicPr>
          <p:nvPr>
            <p:ph idx="1"/>
          </p:nvPr>
        </p:nvPicPr>
        <p:blipFill>
          <a:blip r:embed="rId2"/>
          <a:srcRect/>
          <a:stretch>
            <a:fillRect/>
          </a:stretch>
        </p:blipFill>
        <p:spPr bwMode="auto">
          <a:xfrm>
            <a:off x="428596" y="1714488"/>
            <a:ext cx="3657600" cy="2819400"/>
          </a:xfrm>
          <a:prstGeom prst="rect">
            <a:avLst/>
          </a:prstGeom>
          <a:noFill/>
          <a:ln w="9525">
            <a:noFill/>
            <a:miter lim="800000"/>
            <a:headEnd/>
            <a:tailEnd/>
          </a:ln>
        </p:spPr>
      </p:pic>
      <p:pic>
        <p:nvPicPr>
          <p:cNvPr id="5" name="Picture 3" descr="vhfeye"/>
          <p:cNvPicPr>
            <a:picLocks noChangeAspect="1" noChangeArrowheads="1"/>
          </p:cNvPicPr>
          <p:nvPr/>
        </p:nvPicPr>
        <p:blipFill>
          <a:blip r:embed="rId3"/>
          <a:srcRect/>
          <a:stretch>
            <a:fillRect/>
          </a:stretch>
        </p:blipFill>
        <p:spPr bwMode="auto">
          <a:xfrm>
            <a:off x="4071934" y="1500174"/>
            <a:ext cx="4267200" cy="2016125"/>
          </a:xfrm>
          <a:prstGeom prst="rect">
            <a:avLst/>
          </a:prstGeom>
          <a:noFill/>
          <a:ln w="9525">
            <a:noFill/>
            <a:miter lim="800000"/>
            <a:headEnd/>
            <a:tailEnd/>
          </a:ln>
        </p:spPr>
      </p:pic>
      <p:pic>
        <p:nvPicPr>
          <p:cNvPr id="6" name="Picture 5" descr="vhfbruise"/>
          <p:cNvPicPr>
            <a:picLocks noChangeAspect="1" noChangeArrowheads="1"/>
          </p:cNvPicPr>
          <p:nvPr/>
        </p:nvPicPr>
        <p:blipFill>
          <a:blip r:embed="rId4"/>
          <a:srcRect/>
          <a:stretch>
            <a:fillRect/>
          </a:stretch>
        </p:blipFill>
        <p:spPr bwMode="auto">
          <a:xfrm>
            <a:off x="3286116" y="3500438"/>
            <a:ext cx="4572000" cy="29956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hlinkClick r:id="rId2" tooltip="Virus"/>
              </a:rPr>
              <a:t>viral</a:t>
            </a:r>
            <a:r>
              <a:rPr lang="en-US" b="1" dirty="0" smtClean="0"/>
              <a:t> </a:t>
            </a:r>
            <a:r>
              <a:rPr lang="en-US" b="1" dirty="0" smtClean="0">
                <a:hlinkClick r:id="rId3" tooltip="Hemorrhage"/>
              </a:rPr>
              <a:t>hemorrhagic</a:t>
            </a:r>
            <a:r>
              <a:rPr lang="en-US" dirty="0" smtClean="0"/>
              <a:t>  </a:t>
            </a:r>
            <a:r>
              <a:rPr lang="en-US" b="1" dirty="0" smtClean="0">
                <a:hlinkClick r:id="rId4" tooltip="Fever"/>
              </a:rPr>
              <a:t>fevers</a:t>
            </a:r>
            <a:r>
              <a:rPr lang="en-US" dirty="0" smtClean="0"/>
              <a:t>         (</a:t>
            </a:r>
            <a:r>
              <a:rPr lang="en-US" b="1" dirty="0" smtClean="0"/>
              <a:t>VHFs</a:t>
            </a:r>
            <a:r>
              <a:rPr lang="en-US" dirty="0" smtClean="0"/>
              <a:t>)</a:t>
            </a:r>
            <a:endParaRPr lang="ar-IQ" dirty="0"/>
          </a:p>
        </p:txBody>
      </p:sp>
      <p:sp>
        <p:nvSpPr>
          <p:cNvPr id="3" name="عنصر نائب للمحتوى 2"/>
          <p:cNvSpPr>
            <a:spLocks noGrp="1"/>
          </p:cNvSpPr>
          <p:nvPr>
            <p:ph idx="1"/>
          </p:nvPr>
        </p:nvSpPr>
        <p:spPr/>
        <p:txBody>
          <a:bodyPr>
            <a:normAutofit fontScale="85000" lnSpcReduction="20000"/>
          </a:bodyPr>
          <a:lstStyle/>
          <a:p>
            <a:pPr algn="just"/>
            <a:r>
              <a:rPr lang="ar-IQ" dirty="0" smtClean="0"/>
              <a:t>فايرس الحمى النزفية يصيب مجاميع مختلفة من الحيوانات ويصيب الانسان.</a:t>
            </a:r>
          </a:p>
          <a:p>
            <a:pPr algn="just"/>
            <a:r>
              <a:rPr lang="ar-IQ" dirty="0" smtClean="0"/>
              <a:t>ينتمي الفايرس الى خمس عوائل تابعة لمجاميع الـ </a:t>
            </a:r>
            <a:r>
              <a:rPr lang="en-US" dirty="0" smtClean="0"/>
              <a:t>RNA</a:t>
            </a:r>
            <a:r>
              <a:rPr lang="ar-IQ" dirty="0" smtClean="0"/>
              <a:t> الفيروسية ذات غلاف دهني</a:t>
            </a:r>
            <a:r>
              <a:rPr lang="en-US" dirty="0" smtClean="0"/>
              <a:t> lipid envelope </a:t>
            </a:r>
            <a:r>
              <a:rPr lang="ar-IQ" dirty="0" smtClean="0"/>
              <a:t>: </a:t>
            </a:r>
            <a:r>
              <a:rPr lang="en-US" i="1" dirty="0" smtClean="0">
                <a:hlinkClick r:id="rId5" tooltip="Arenaviridae"/>
              </a:rPr>
              <a:t>Arenaviridae</a:t>
            </a:r>
            <a:r>
              <a:rPr lang="en-US" dirty="0" smtClean="0"/>
              <a:t>, </a:t>
            </a:r>
            <a:r>
              <a:rPr lang="en-US" i="1" dirty="0" smtClean="0">
                <a:hlinkClick r:id="rId6" tooltip="Filoviridae"/>
              </a:rPr>
              <a:t>Filoviridae</a:t>
            </a:r>
            <a:r>
              <a:rPr lang="en-US" dirty="0" smtClean="0"/>
              <a:t>, </a:t>
            </a:r>
            <a:r>
              <a:rPr lang="en-US" i="1" dirty="0" smtClean="0">
                <a:hlinkClick r:id="rId7" tooltip="Bunyaviridae"/>
              </a:rPr>
              <a:t>Bunyaviridae</a:t>
            </a:r>
            <a:r>
              <a:rPr lang="en-US" dirty="0" smtClean="0"/>
              <a:t>, </a:t>
            </a:r>
            <a:r>
              <a:rPr lang="en-US" i="1" dirty="0" smtClean="0">
                <a:hlinkClick r:id="rId8" tooltip="Flaviviridae"/>
              </a:rPr>
              <a:t>Flaviviridae</a:t>
            </a:r>
            <a:r>
              <a:rPr lang="en-US" dirty="0" smtClean="0"/>
              <a:t>, and </a:t>
            </a:r>
            <a:r>
              <a:rPr lang="en-US" i="1" dirty="0" smtClean="0">
                <a:hlinkClick r:id="rId9" tooltip="Rhabdoviridae"/>
              </a:rPr>
              <a:t>Rhabdoviridae</a:t>
            </a:r>
            <a:r>
              <a:rPr lang="ar-IQ" i="1" dirty="0" smtClean="0"/>
              <a:t> </a:t>
            </a:r>
          </a:p>
          <a:p>
            <a:pPr algn="just"/>
            <a:r>
              <a:rPr lang="ar-IQ" dirty="0" smtClean="0"/>
              <a:t>كل انواع </a:t>
            </a:r>
            <a:r>
              <a:rPr lang="en-US" b="1" dirty="0" smtClean="0"/>
              <a:t>VHFs</a:t>
            </a:r>
            <a:r>
              <a:rPr lang="ar-IQ" b="1" dirty="0" smtClean="0"/>
              <a:t> تتميز بعارض ارتفاع درجة الحرارة ونزف ويتطور الى حرارة شديدة وصدمة تؤدي الى الوفاة, بعض انواع </a:t>
            </a:r>
            <a:r>
              <a:rPr lang="en-US" b="1" dirty="0" smtClean="0"/>
              <a:t>VHF</a:t>
            </a:r>
            <a:r>
              <a:rPr lang="ar-IQ" b="1" dirty="0" smtClean="0"/>
              <a:t> تسبب حالة اصابة متوسطة </a:t>
            </a:r>
            <a:r>
              <a:rPr lang="en-US" dirty="0" smtClean="0"/>
              <a:t>mild illnesses </a:t>
            </a:r>
            <a:r>
              <a:rPr lang="ar-IQ" dirty="0" smtClean="0"/>
              <a:t> مثل المسببة للحمى الاسكندنافية الوبائية (</a:t>
            </a:r>
            <a:r>
              <a:rPr lang="en-US" dirty="0" smtClean="0"/>
              <a:t>Hantavirus</a:t>
            </a:r>
            <a:r>
              <a:rPr lang="ar-IQ" dirty="0" smtClean="0"/>
              <a:t>) ,واخرى شديدة مثل فايرس الايبولا </a:t>
            </a:r>
            <a:r>
              <a:rPr lang="en-US" dirty="0" smtClean="0">
                <a:hlinkClick r:id="rId10" tooltip="Ebola virus"/>
              </a:rPr>
              <a:t>Ebola virus</a:t>
            </a:r>
            <a:r>
              <a:rPr lang="ar-IQ" dirty="0" smtClean="0"/>
              <a:t> يسبب اصابة اكثر تهديدا للحياة.</a:t>
            </a:r>
          </a:p>
          <a:p>
            <a:endParaRPr lang="ar-IQ" dirty="0"/>
          </a:p>
        </p:txBody>
      </p:sp>
      <p:pic>
        <p:nvPicPr>
          <p:cNvPr id="1026" name="Picture 2" descr="C:\Users\DELL\Desktop\ebola\RNA Vs.jpg"/>
          <p:cNvPicPr>
            <a:picLocks noChangeAspect="1" noChangeArrowheads="1"/>
          </p:cNvPicPr>
          <p:nvPr/>
        </p:nvPicPr>
        <p:blipFill>
          <a:blip r:embed="rId11"/>
          <a:srcRect/>
          <a:stretch>
            <a:fillRect/>
          </a:stretch>
        </p:blipFill>
        <p:spPr bwMode="auto">
          <a:xfrm>
            <a:off x="7072330" y="285728"/>
            <a:ext cx="1928826" cy="131578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Desktop\EbolaGlobalOutbreakRisk_20090510.png"/>
          <p:cNvPicPr>
            <a:picLocks noChangeAspect="1" noChangeArrowheads="1"/>
          </p:cNvPicPr>
          <p:nvPr/>
        </p:nvPicPr>
        <p:blipFill>
          <a:blip r:embed="rId2" cstate="print"/>
          <a:srcRect/>
          <a:stretch>
            <a:fillRect/>
          </a:stretch>
        </p:blipFill>
        <p:spPr bwMode="auto">
          <a:xfrm>
            <a:off x="357158" y="357166"/>
            <a:ext cx="4286248" cy="2871786"/>
          </a:xfrm>
          <a:prstGeom prst="rect">
            <a:avLst/>
          </a:prstGeom>
          <a:noFill/>
        </p:spPr>
      </p:pic>
      <p:pic>
        <p:nvPicPr>
          <p:cNvPr id="1028" name="Picture 4" descr="C:\Users\DELL\Desktop\CCHF map.png"/>
          <p:cNvPicPr>
            <a:picLocks noChangeAspect="1" noChangeArrowheads="1"/>
          </p:cNvPicPr>
          <p:nvPr/>
        </p:nvPicPr>
        <p:blipFill>
          <a:blip r:embed="rId3"/>
          <a:srcRect/>
          <a:stretch>
            <a:fillRect/>
          </a:stretch>
        </p:blipFill>
        <p:spPr bwMode="auto">
          <a:xfrm>
            <a:off x="2150255" y="3286124"/>
            <a:ext cx="4993513" cy="3385458"/>
          </a:xfrm>
          <a:prstGeom prst="rect">
            <a:avLst/>
          </a:prstGeom>
          <a:noFill/>
        </p:spPr>
      </p:pic>
      <p:pic>
        <p:nvPicPr>
          <p:cNvPr id="7" name="عنصر نائب للمحتوى 3" descr="A map showing Ebola outbreaks since 1976"/>
          <p:cNvPicPr>
            <a:picLocks noGrp="1"/>
          </p:cNvPicPr>
          <p:nvPr>
            <p:ph idx="1"/>
          </p:nvPr>
        </p:nvPicPr>
        <p:blipFill>
          <a:blip r:embed="rId4"/>
          <a:srcRect/>
          <a:stretch>
            <a:fillRect/>
          </a:stretch>
        </p:blipFill>
        <p:spPr bwMode="auto">
          <a:xfrm>
            <a:off x="4643438" y="357166"/>
            <a:ext cx="4143404" cy="285752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buNone/>
            </a:pPr>
            <a:r>
              <a:rPr lang="ar-IQ"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نتمنى السلامة للجميع</a:t>
            </a:r>
            <a:endParaRPr lang="ar-IQ"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098" name="Picture 2" descr="C:\Users\DELL\Desktop\rose2.jpg"/>
          <p:cNvPicPr>
            <a:picLocks noChangeAspect="1" noChangeArrowheads="1"/>
          </p:cNvPicPr>
          <p:nvPr/>
        </p:nvPicPr>
        <p:blipFill>
          <a:blip r:embed="rId2"/>
          <a:srcRect/>
          <a:stretch>
            <a:fillRect/>
          </a:stretch>
        </p:blipFill>
        <p:spPr bwMode="auto">
          <a:xfrm>
            <a:off x="1142976" y="3071810"/>
            <a:ext cx="4449992" cy="25003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الشكل النموذجي للفايرس </a:t>
            </a:r>
            <a:endParaRPr lang="ar-IQ" dirty="0"/>
          </a:p>
        </p:txBody>
      </p:sp>
      <p:pic>
        <p:nvPicPr>
          <p:cNvPr id="4" name="Picture 2" descr="C:\Users\DELL\Desktop\ebola\RNA Vs.jpg"/>
          <p:cNvPicPr>
            <a:picLocks noGrp="1" noChangeAspect="1" noChangeArrowheads="1"/>
          </p:cNvPicPr>
          <p:nvPr>
            <p:ph idx="1"/>
          </p:nvPr>
        </p:nvPicPr>
        <p:blipFill>
          <a:blip r:embed="rId2"/>
          <a:srcRect/>
          <a:stretch>
            <a:fillRect/>
          </a:stretch>
        </p:blipFill>
        <p:spPr bwMode="auto">
          <a:xfrm>
            <a:off x="1736399" y="2045650"/>
            <a:ext cx="5693121" cy="38836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smtClean="0"/>
              <a:t>خمس عوائل فايروسية من نوع  </a:t>
            </a:r>
            <a:r>
              <a:rPr lang="en-US" dirty="0" smtClean="0"/>
              <a:t>RNA</a:t>
            </a:r>
            <a:endParaRPr lang="ar-IQ" dirty="0"/>
          </a:p>
        </p:txBody>
      </p:sp>
      <p:sp>
        <p:nvSpPr>
          <p:cNvPr id="3" name="عنصر نائب للمحتوى 2"/>
          <p:cNvSpPr>
            <a:spLocks noGrp="1"/>
          </p:cNvSpPr>
          <p:nvPr>
            <p:ph idx="1"/>
          </p:nvPr>
        </p:nvSpPr>
        <p:spPr/>
        <p:txBody>
          <a:bodyPr>
            <a:normAutofit fontScale="77500" lnSpcReduction="20000"/>
          </a:bodyPr>
          <a:lstStyle/>
          <a:p>
            <a:pPr>
              <a:buNone/>
            </a:pPr>
            <a:r>
              <a:rPr lang="ar-IQ" dirty="0" smtClean="0"/>
              <a:t>1-عائلة </a:t>
            </a:r>
            <a:r>
              <a:rPr lang="en-US" b="1" i="1" dirty="0" smtClean="0">
                <a:hlinkClick r:id="rId2" tooltip="Arenaviridae"/>
              </a:rPr>
              <a:t>Arenaviridae</a:t>
            </a:r>
            <a:r>
              <a:rPr lang="ar-IQ" b="1" i="1" dirty="0" smtClean="0"/>
              <a:t> </a:t>
            </a:r>
            <a:r>
              <a:rPr lang="ar-IQ" dirty="0" smtClean="0"/>
              <a:t>تشمل فايروسات تسبب </a:t>
            </a:r>
            <a:r>
              <a:rPr lang="en-US" dirty="0" smtClean="0">
                <a:hlinkClick r:id="rId3" tooltip="Lassa fever"/>
              </a:rPr>
              <a:t>Lassa fever</a:t>
            </a:r>
            <a:r>
              <a:rPr lang="en-US" dirty="0" smtClean="0"/>
              <a:t>, </a:t>
            </a:r>
            <a:r>
              <a:rPr lang="en-US" dirty="0" smtClean="0">
                <a:hlinkClick r:id="rId4" tooltip="Lujo virus"/>
              </a:rPr>
              <a:t>Lujo virus</a:t>
            </a:r>
            <a:r>
              <a:rPr lang="en-US" dirty="0" smtClean="0"/>
              <a:t>, </a:t>
            </a:r>
            <a:r>
              <a:rPr lang="en-US" dirty="0" smtClean="0">
                <a:hlinkClick r:id="rId5" tooltip="Argentine hemorrhagic fever"/>
              </a:rPr>
              <a:t>Argentine</a:t>
            </a:r>
            <a:r>
              <a:rPr lang="en-US" dirty="0" smtClean="0"/>
              <a:t>, </a:t>
            </a:r>
            <a:r>
              <a:rPr lang="en-US" dirty="0" smtClean="0">
                <a:hlinkClick r:id="rId6" tooltip="Bolivian hemorrhagic fever"/>
              </a:rPr>
              <a:t>Bolivian</a:t>
            </a:r>
            <a:r>
              <a:rPr lang="en-US" dirty="0" smtClean="0"/>
              <a:t>, </a:t>
            </a:r>
            <a:r>
              <a:rPr lang="en-US" dirty="0" smtClean="0">
                <a:hlinkClick r:id="rId7" tooltip="Brazilian hemorrhagic fever"/>
              </a:rPr>
              <a:t>Brazilian</a:t>
            </a:r>
            <a:r>
              <a:rPr lang="en-US" dirty="0" smtClean="0"/>
              <a:t> .</a:t>
            </a:r>
          </a:p>
          <a:p>
            <a:pPr>
              <a:buNone/>
            </a:pPr>
            <a:r>
              <a:rPr lang="en-US" dirty="0" smtClean="0">
                <a:hlinkClick r:id="rId8" tooltip="Venezuelan hemorrhagic fever"/>
              </a:rPr>
              <a:t>Venezuelan hemorrhagic fevers</a:t>
            </a:r>
            <a:r>
              <a:rPr lang="en-US" dirty="0" smtClean="0"/>
              <a:t>.</a:t>
            </a:r>
            <a:endParaRPr lang="ar-IQ" dirty="0" smtClean="0"/>
          </a:p>
          <a:p>
            <a:pPr>
              <a:buNone/>
            </a:pPr>
            <a:r>
              <a:rPr lang="ar-IQ" dirty="0" smtClean="0">
                <a:solidFill>
                  <a:schemeClr val="accent2"/>
                </a:solidFill>
              </a:rPr>
              <a:t>2</a:t>
            </a:r>
            <a:r>
              <a:rPr lang="ar-IQ" dirty="0" smtClean="0"/>
              <a:t>- عائلة </a:t>
            </a:r>
            <a:r>
              <a:rPr lang="en-US" b="1" i="1" dirty="0" smtClean="0">
                <a:hlinkClick r:id="rId9" tooltip="Bunyaviridae"/>
              </a:rPr>
              <a:t>Bunyaviridae</a:t>
            </a:r>
            <a:r>
              <a:rPr lang="en-US" dirty="0" smtClean="0"/>
              <a:t> </a:t>
            </a:r>
            <a:r>
              <a:rPr lang="ar-IQ" dirty="0" smtClean="0"/>
              <a:t> تضم الجنس </a:t>
            </a:r>
            <a:r>
              <a:rPr lang="en-US" i="1" dirty="0" smtClean="0">
                <a:hlinkClick r:id="rId10" tooltip="Hantavirus"/>
              </a:rPr>
              <a:t>Hantavirus</a:t>
            </a:r>
            <a:r>
              <a:rPr lang="ar-IQ" i="1" dirty="0" smtClean="0"/>
              <a:t> </a:t>
            </a:r>
            <a:r>
              <a:rPr lang="ar-IQ" dirty="0" smtClean="0"/>
              <a:t>الذي يسبب </a:t>
            </a:r>
            <a:r>
              <a:rPr lang="en-US" dirty="0" smtClean="0">
                <a:hlinkClick r:id="rId11" tooltip="Hemorrhagic fever with renal syndrome"/>
              </a:rPr>
              <a:t>hemorrhagic fever with renal syndrome</a:t>
            </a:r>
            <a:r>
              <a:rPr lang="en-US" dirty="0" smtClean="0"/>
              <a:t> (HFRS)</a:t>
            </a:r>
            <a:r>
              <a:rPr lang="ar-IQ" dirty="0" smtClean="0"/>
              <a:t>,وجنس </a:t>
            </a:r>
            <a:r>
              <a:rPr lang="en-US" i="1" dirty="0" smtClean="0">
                <a:hlinkClick r:id="rId12" tooltip="Nairovirus"/>
              </a:rPr>
              <a:t>Nairovirus</a:t>
            </a:r>
            <a:r>
              <a:rPr lang="en-US" dirty="0" smtClean="0"/>
              <a:t> </a:t>
            </a:r>
            <a:r>
              <a:rPr lang="ar-IQ" dirty="0" smtClean="0"/>
              <a:t> المسبب </a:t>
            </a:r>
            <a:r>
              <a:rPr lang="en-US" dirty="0" smtClean="0">
                <a:solidFill>
                  <a:srgbClr val="FFC000"/>
                </a:solidFill>
                <a:hlinkClick r:id="rId13" tooltip="Crimean-Congo hemorrhagic fever"/>
              </a:rPr>
              <a:t>Crimean-Congo hemorrhagic fever</a:t>
            </a:r>
            <a:r>
              <a:rPr lang="en-US" dirty="0" smtClean="0">
                <a:solidFill>
                  <a:srgbClr val="FFC000"/>
                </a:solidFill>
              </a:rPr>
              <a:t> </a:t>
            </a:r>
            <a:r>
              <a:rPr lang="ar-IQ" dirty="0" smtClean="0">
                <a:solidFill>
                  <a:srgbClr val="FFC000"/>
                </a:solidFill>
              </a:rPr>
              <a:t>(</a:t>
            </a:r>
            <a:r>
              <a:rPr lang="en-US" dirty="0" smtClean="0">
                <a:solidFill>
                  <a:srgbClr val="FFC000"/>
                </a:solidFill>
              </a:rPr>
              <a:t>CCHF</a:t>
            </a:r>
            <a:r>
              <a:rPr lang="ar-IQ" dirty="0" smtClean="0">
                <a:solidFill>
                  <a:srgbClr val="FFC000"/>
                </a:solidFill>
              </a:rPr>
              <a:t> ), ........</a:t>
            </a:r>
          </a:p>
          <a:p>
            <a:pPr>
              <a:buNone/>
            </a:pPr>
            <a:r>
              <a:rPr lang="ar-IQ" dirty="0" smtClean="0">
                <a:solidFill>
                  <a:schemeClr val="accent2">
                    <a:lumMod val="40000"/>
                    <a:lumOff val="60000"/>
                  </a:schemeClr>
                </a:solidFill>
              </a:rPr>
              <a:t>3</a:t>
            </a:r>
            <a:r>
              <a:rPr lang="ar-IQ" dirty="0" smtClean="0"/>
              <a:t>-عائلة </a:t>
            </a:r>
            <a:r>
              <a:rPr lang="en-US" b="1" i="1" dirty="0" smtClean="0">
                <a:hlinkClick r:id="rId14" tooltip="Filoviridae"/>
              </a:rPr>
              <a:t>Filoviridae</a:t>
            </a:r>
            <a:r>
              <a:rPr lang="ar-IQ" b="1" i="1" dirty="0" smtClean="0"/>
              <a:t> وتشمل </a:t>
            </a:r>
            <a:r>
              <a:rPr lang="en-US" dirty="0" smtClean="0">
                <a:solidFill>
                  <a:srgbClr val="FFFF00"/>
                </a:solidFill>
              </a:rPr>
              <a:t>Ebola virus</a:t>
            </a:r>
            <a:r>
              <a:rPr lang="ar-IQ" dirty="0" smtClean="0">
                <a:solidFill>
                  <a:srgbClr val="FFFF00"/>
                </a:solidFill>
              </a:rPr>
              <a:t> </a:t>
            </a:r>
            <a:r>
              <a:rPr lang="ar-IQ" dirty="0" smtClean="0"/>
              <a:t>و </a:t>
            </a:r>
            <a:r>
              <a:rPr lang="en-US" dirty="0" smtClean="0">
                <a:hlinkClick r:id="rId15" tooltip="Marburg virus"/>
              </a:rPr>
              <a:t>Marburg virus</a:t>
            </a:r>
            <a:endParaRPr lang="ar-IQ" dirty="0" smtClean="0"/>
          </a:p>
          <a:p>
            <a:pPr>
              <a:buNone/>
            </a:pPr>
            <a:r>
              <a:rPr lang="ar-IQ" dirty="0" smtClean="0"/>
              <a:t>4-عائلة </a:t>
            </a:r>
            <a:r>
              <a:rPr lang="en-US" b="1" i="1" dirty="0" smtClean="0">
                <a:hlinkClick r:id="rId16" tooltip="Flaviviridae"/>
              </a:rPr>
              <a:t>Flaviviridae</a:t>
            </a:r>
            <a:r>
              <a:rPr lang="ar-IQ" b="1" i="1" dirty="0" smtClean="0"/>
              <a:t> وتشمل </a:t>
            </a:r>
            <a:r>
              <a:rPr lang="en-US" dirty="0" smtClean="0">
                <a:hlinkClick r:id="rId17" tooltip="Dengue"/>
              </a:rPr>
              <a:t>dengue</a:t>
            </a:r>
            <a:r>
              <a:rPr lang="en-US" dirty="0" smtClean="0"/>
              <a:t>, </a:t>
            </a:r>
            <a:r>
              <a:rPr lang="en-US" dirty="0" smtClean="0">
                <a:hlinkClick r:id="rId18" tooltip="Yellow fever"/>
              </a:rPr>
              <a:t>yellow fever</a:t>
            </a:r>
            <a:r>
              <a:rPr lang="en-US" dirty="0" smtClean="0"/>
              <a:t>,</a:t>
            </a:r>
            <a:r>
              <a:rPr lang="ar-IQ" dirty="0" smtClean="0"/>
              <a:t>, </a:t>
            </a:r>
            <a:r>
              <a:rPr lang="en-US" dirty="0" smtClean="0">
                <a:hlinkClick r:id="rId19" tooltip="Tick-borne encephalitis"/>
              </a:rPr>
              <a:t>tick-borne encephalitis</a:t>
            </a:r>
            <a:r>
              <a:rPr lang="ar-IQ" dirty="0" smtClean="0"/>
              <a:t>,.......................</a:t>
            </a:r>
          </a:p>
          <a:p>
            <a:pPr>
              <a:buNone/>
            </a:pPr>
            <a:r>
              <a:rPr lang="ar-IQ" dirty="0" smtClean="0"/>
              <a:t>5-عائلة </a:t>
            </a:r>
            <a:r>
              <a:rPr lang="en-US" b="1" i="1" dirty="0" err="1" smtClean="0">
                <a:hlinkClick r:id="rId20" tooltip="Rhabdoviridae"/>
              </a:rPr>
              <a:t>Rhabdoviridae</a:t>
            </a:r>
            <a:endParaRPr lang="en-US" dirty="0" smtClean="0"/>
          </a:p>
          <a:p>
            <a:pPr>
              <a:buNone/>
            </a:pPr>
            <a:r>
              <a:rPr lang="ar-IQ" sz="4100" dirty="0" smtClean="0">
                <a:solidFill>
                  <a:srgbClr val="FFFF00"/>
                </a:solidFill>
              </a:rPr>
              <a:t>خمس عوائل تضم اكثر من 350 فايرس</a:t>
            </a:r>
            <a:endParaRPr lang="ar-IQ" sz="4100" dirty="0">
              <a:solidFill>
                <a:srgbClr val="FFFF00"/>
              </a:solidFill>
            </a:endParaRPr>
          </a:p>
        </p:txBody>
      </p:sp>
      <p:pic>
        <p:nvPicPr>
          <p:cNvPr id="4" name="Picture 5" descr="C:\Users\DELL\Desktop\ebola\images.jpg"/>
          <p:cNvPicPr>
            <a:picLocks noChangeAspect="1" noChangeArrowheads="1"/>
          </p:cNvPicPr>
          <p:nvPr/>
        </p:nvPicPr>
        <p:blipFill>
          <a:blip r:embed="rId21"/>
          <a:srcRect/>
          <a:stretch>
            <a:fillRect/>
          </a:stretch>
        </p:blipFill>
        <p:spPr bwMode="auto">
          <a:xfrm>
            <a:off x="0" y="5786454"/>
            <a:ext cx="2056112" cy="107154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hftable"/>
          <p:cNvPicPr>
            <a:picLocks noGrp="1" noChangeAspect="1" noChangeArrowheads="1"/>
          </p:cNvPicPr>
          <p:nvPr>
            <p:ph idx="1"/>
          </p:nvPr>
        </p:nvPicPr>
        <p:blipFill>
          <a:blip r:embed="rId2"/>
          <a:srcRect/>
          <a:stretch>
            <a:fillRect/>
          </a:stretch>
        </p:blipFill>
        <p:spPr bwMode="auto">
          <a:xfrm>
            <a:off x="500034" y="500042"/>
            <a:ext cx="8215370" cy="60007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Virus</a:t>
            </a:r>
            <a:endParaRPr lang="ar-IQ" dirty="0"/>
          </a:p>
        </p:txBody>
      </p:sp>
      <p:sp>
        <p:nvSpPr>
          <p:cNvPr id="3" name="عنصر نائب للمحتوى 2"/>
          <p:cNvSpPr>
            <a:spLocks noGrp="1"/>
          </p:cNvSpPr>
          <p:nvPr>
            <p:ph idx="1"/>
          </p:nvPr>
        </p:nvSpPr>
        <p:spPr>
          <a:xfrm>
            <a:off x="457200" y="1928802"/>
            <a:ext cx="8229600" cy="4197361"/>
          </a:xfrm>
        </p:spPr>
        <p:txBody>
          <a:bodyPr/>
          <a:lstStyle/>
          <a:p>
            <a:pPr algn="l" rtl="0"/>
            <a:r>
              <a:rPr lang="en-US" dirty="0" smtClean="0"/>
              <a:t>Each viron of Ebola virus has a single stranded, negative sense RNA linear genome. </a:t>
            </a:r>
          </a:p>
        </p:txBody>
      </p:sp>
      <p:pic>
        <p:nvPicPr>
          <p:cNvPr id="1026" name="Picture 2" descr="C:\Users\DELL\Desktop\ebola picture.jpg"/>
          <p:cNvPicPr>
            <a:picLocks noChangeAspect="1" noChangeArrowheads="1"/>
          </p:cNvPicPr>
          <p:nvPr/>
        </p:nvPicPr>
        <p:blipFill>
          <a:blip r:embed="rId2"/>
          <a:srcRect/>
          <a:stretch>
            <a:fillRect/>
          </a:stretch>
        </p:blipFill>
        <p:spPr bwMode="auto">
          <a:xfrm>
            <a:off x="1071538" y="3500438"/>
            <a:ext cx="3998506" cy="2429648"/>
          </a:xfrm>
          <a:prstGeom prst="rect">
            <a:avLst/>
          </a:prstGeom>
          <a:noFill/>
        </p:spPr>
      </p:pic>
      <p:pic>
        <p:nvPicPr>
          <p:cNvPr id="1027" name="Picture 3" descr="C:\Users\DELL\Desktop\RNA vS 1.jpg"/>
          <p:cNvPicPr>
            <a:picLocks noChangeAspect="1" noChangeArrowheads="1"/>
          </p:cNvPicPr>
          <p:nvPr/>
        </p:nvPicPr>
        <p:blipFill>
          <a:blip r:embed="rId3"/>
          <a:srcRect/>
          <a:stretch>
            <a:fillRect/>
          </a:stretch>
        </p:blipFill>
        <p:spPr bwMode="auto">
          <a:xfrm>
            <a:off x="5357818" y="3571876"/>
            <a:ext cx="2793306" cy="2071702"/>
          </a:xfrm>
          <a:prstGeom prst="rect">
            <a:avLst/>
          </a:prstGeom>
          <a:noFill/>
        </p:spPr>
      </p:pic>
      <p:pic>
        <p:nvPicPr>
          <p:cNvPr id="6" name="Picture 5" descr="C:\Users\DELL\Desktop\ebola\images.jpg"/>
          <p:cNvPicPr>
            <a:picLocks noChangeAspect="1" noChangeArrowheads="1"/>
          </p:cNvPicPr>
          <p:nvPr/>
        </p:nvPicPr>
        <p:blipFill>
          <a:blip r:embed="rId4"/>
          <a:srcRect/>
          <a:stretch>
            <a:fillRect/>
          </a:stretch>
        </p:blipFill>
        <p:spPr bwMode="auto">
          <a:xfrm>
            <a:off x="5643570" y="285728"/>
            <a:ext cx="3152775" cy="164307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ow Ebola spreads"/>
          <p:cNvPicPr>
            <a:picLocks noGrp="1"/>
          </p:cNvPicPr>
          <p:nvPr>
            <p:ph idx="1"/>
          </p:nvPr>
        </p:nvPicPr>
        <p:blipFill>
          <a:blip r:embed="rId2"/>
          <a:srcRect/>
          <a:stretch>
            <a:fillRect/>
          </a:stretch>
        </p:blipFill>
        <p:spPr bwMode="auto">
          <a:xfrm>
            <a:off x="1000101" y="714356"/>
            <a:ext cx="7215238" cy="574041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المضيف الخازن الطبيعي</a:t>
            </a:r>
            <a:endParaRPr lang="ar-IQ" dirty="0"/>
          </a:p>
        </p:txBody>
      </p:sp>
      <p:sp>
        <p:nvSpPr>
          <p:cNvPr id="3" name="عنصر نائب للمحتوى 2"/>
          <p:cNvSpPr>
            <a:spLocks noGrp="1"/>
          </p:cNvSpPr>
          <p:nvPr>
            <p:ph idx="1"/>
          </p:nvPr>
        </p:nvSpPr>
        <p:spPr/>
        <p:txBody>
          <a:bodyPr>
            <a:normAutofit/>
          </a:bodyPr>
          <a:lstStyle/>
          <a:p>
            <a:pPr algn="just"/>
            <a:r>
              <a:rPr lang="ar-IQ" dirty="0" smtClean="0"/>
              <a:t>الحيوانات-مثل:القوارض</a:t>
            </a:r>
            <a:r>
              <a:rPr lang="en-US" dirty="0" smtClean="0"/>
              <a:t>rodents</a:t>
            </a:r>
            <a:r>
              <a:rPr lang="ar-IQ" dirty="0" smtClean="0"/>
              <a:t>(البرية والمنزلية), القرود, الاغنام, الخفاش, الطيور</a:t>
            </a:r>
          </a:p>
          <a:p>
            <a:pPr algn="just"/>
            <a:r>
              <a:rPr lang="ar-IQ" dirty="0" smtClean="0"/>
              <a:t>الحشرات-مثل:القراد</a:t>
            </a:r>
            <a:r>
              <a:rPr lang="en-US" dirty="0" smtClean="0"/>
              <a:t> ticks </a:t>
            </a:r>
            <a:r>
              <a:rPr lang="ar-IQ" dirty="0" smtClean="0"/>
              <a:t>,البعوض</a:t>
            </a:r>
            <a:r>
              <a:rPr lang="en-US" dirty="0" smtClean="0"/>
              <a:t> mosquitoes</a:t>
            </a:r>
            <a:r>
              <a:rPr lang="ar-IQ" dirty="0" smtClean="0"/>
              <a:t> (مضيف خازن و ناقل)</a:t>
            </a:r>
          </a:p>
          <a:p>
            <a:pPr algn="just"/>
            <a:r>
              <a:rPr lang="ar-IQ" dirty="0" smtClean="0"/>
              <a:t>لا يمثل البشر المستودع الطبيعي لأي من هذه الفيروسات (يصاب البشر بالعدوى عند تعرضهم للمضيف المصاب او الحامل للفايرس،ثم ينقل بين البشر ).</a:t>
            </a:r>
            <a:endParaRPr lang="ar-IQ" dirty="0"/>
          </a:p>
        </p:txBody>
      </p:sp>
      <p:pic>
        <p:nvPicPr>
          <p:cNvPr id="4" name="Picture 5" descr="Click to see larger picture">
            <a:hlinkClick r:id="rId2"/>
          </p:cNvPr>
          <p:cNvPicPr>
            <a:picLocks noChangeAspect="1" noChangeArrowheads="1"/>
          </p:cNvPicPr>
          <p:nvPr/>
        </p:nvPicPr>
        <p:blipFill>
          <a:blip r:embed="rId3"/>
          <a:srcRect/>
          <a:stretch>
            <a:fillRect/>
          </a:stretch>
        </p:blipFill>
        <p:spPr bwMode="auto">
          <a:xfrm>
            <a:off x="6072198" y="297158"/>
            <a:ext cx="2571768" cy="164593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2134</TotalTime>
  <Words>1135</Words>
  <Application>Microsoft Office PowerPoint</Application>
  <PresentationFormat>عرض على الشاشة (3:4)‏</PresentationFormat>
  <Paragraphs>95</Paragraphs>
  <Slides>31</Slides>
  <Notes>1</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حيوية</vt:lpstr>
      <vt:lpstr>الفايروسية الحمى النزفية Viral Haemorrhagic Fever  (VHF)</vt:lpstr>
      <vt:lpstr>VHF</vt:lpstr>
      <vt:lpstr>viral hemorrhagic  fevers         (VHFs)</vt:lpstr>
      <vt:lpstr>الشكل النموذجي للفايرس </vt:lpstr>
      <vt:lpstr>خمس عوائل فايروسية من نوع  RNA</vt:lpstr>
      <vt:lpstr>الشريحة 6</vt:lpstr>
      <vt:lpstr>Virus</vt:lpstr>
      <vt:lpstr>الشريحة 8</vt:lpstr>
      <vt:lpstr>المضيف الخازن الطبيعي</vt:lpstr>
      <vt:lpstr>طرق انتقال المرض</vt:lpstr>
      <vt:lpstr>الشريحة 11</vt:lpstr>
      <vt:lpstr>الاعراض السريرية-1</vt:lpstr>
      <vt:lpstr>الاعراض السريرية-2</vt:lpstr>
      <vt:lpstr>آلية النزف</vt:lpstr>
      <vt:lpstr>Ebola Virus</vt:lpstr>
      <vt:lpstr>Ebola Virus</vt:lpstr>
      <vt:lpstr>Ebola</vt:lpstr>
      <vt:lpstr>الشريحة 18</vt:lpstr>
      <vt:lpstr>الفايرس المسجل محليا  Crimean-Congo Haemorrhagic Fever </vt:lpstr>
      <vt:lpstr>CCHF</vt:lpstr>
      <vt:lpstr>Crimean-Congo Haemorrhagic Fever   (CCHF)</vt:lpstr>
      <vt:lpstr>CCHF</vt:lpstr>
      <vt:lpstr>الدول التي سجلت CCHF</vt:lpstr>
      <vt:lpstr>دائرة صحة نينوى   قسم الرعاية الصحية الاولية  لجنة السيطرة على الامراض الانتقالية  شعبة تعزيز الصحة 2010</vt:lpstr>
      <vt:lpstr>التشخيص المختبري</vt:lpstr>
      <vt:lpstr>العلاج </vt:lpstr>
      <vt:lpstr>الوقاية</vt:lpstr>
      <vt:lpstr>اخر التقارير Ebola</vt:lpstr>
      <vt:lpstr>الشريحة 29</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حمى القرم - الكونغو النزفية Crimean-Congo Haemorrhagic Fever</dc:title>
  <dc:creator>DELL</dc:creator>
  <cp:lastModifiedBy>DELL</cp:lastModifiedBy>
  <cp:revision>228</cp:revision>
  <dcterms:created xsi:type="dcterms:W3CDTF">2014-09-08T18:39:25Z</dcterms:created>
  <dcterms:modified xsi:type="dcterms:W3CDTF">2014-11-22T20:41:48Z</dcterms:modified>
</cp:coreProperties>
</file>